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2"/>
  </p:sldMasterIdLst>
  <p:notesMasterIdLst>
    <p:notesMasterId r:id="rId27"/>
  </p:notesMasterIdLst>
  <p:handoutMasterIdLst>
    <p:handoutMasterId r:id="rId28"/>
  </p:handoutMasterIdLst>
  <p:sldIdLst>
    <p:sldId id="265" r:id="rId3"/>
    <p:sldId id="10254" r:id="rId4"/>
    <p:sldId id="10193" r:id="rId5"/>
    <p:sldId id="10194" r:id="rId6"/>
    <p:sldId id="10251" r:id="rId7"/>
    <p:sldId id="10198" r:id="rId8"/>
    <p:sldId id="1925" r:id="rId9"/>
    <p:sldId id="10244" r:id="rId10"/>
    <p:sldId id="10229" r:id="rId11"/>
    <p:sldId id="10230" r:id="rId12"/>
    <p:sldId id="10231" r:id="rId13"/>
    <p:sldId id="10235" r:id="rId14"/>
    <p:sldId id="10252" r:id="rId15"/>
    <p:sldId id="1945" r:id="rId16"/>
    <p:sldId id="10253" r:id="rId17"/>
    <p:sldId id="10248" r:id="rId18"/>
    <p:sldId id="10214" r:id="rId19"/>
    <p:sldId id="10215" r:id="rId20"/>
    <p:sldId id="10242" r:id="rId21"/>
    <p:sldId id="1921" r:id="rId22"/>
    <p:sldId id="10210" r:id="rId23"/>
    <p:sldId id="10212" r:id="rId24"/>
    <p:sldId id="10208" r:id="rId25"/>
    <p:sldId id="10209" r:id="rId26"/>
  </p:sldIdLst>
  <p:sldSz cx="12188825" cy="6858000"/>
  <p:notesSz cx="7315200" cy="9601200"/>
  <p:custDataLst>
    <p:tags r:id="rId29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5ABB2"/>
    <a:srgbClr val="6948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890" autoAdjust="0"/>
    <p:restoredTop sz="83673" autoAdjust="0"/>
  </p:normalViewPr>
  <p:slideViewPr>
    <p:cSldViewPr showGuides="1">
      <p:cViewPr varScale="1">
        <p:scale>
          <a:sx n="95" d="100"/>
          <a:sy n="95" d="100"/>
        </p:scale>
        <p:origin x="624" y="96"/>
      </p:cViewPr>
      <p:guideLst>
        <p:guide pos="3839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3" d="100"/>
          <a:sy n="63" d="100"/>
        </p:scale>
        <p:origin x="1986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gs" Target="tags/tag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59088EAF-6ECA-4616-85EF-35AA19C641F3}" type="datetimeFigureOut">
              <a:rPr lang="en-US"/>
              <a:t>5/6/2020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D9F912AB-2776-42F2-A957-313FC7EFEDB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320657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3ABD2D7A-D230-4F91-BD59-0A39C2703BA8}" type="datetimeFigureOut">
              <a:rPr lang="en-US"/>
              <a:t>5/6/2020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58788" y="720725"/>
            <a:ext cx="6397625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F93199CD-3E1B-4AE6-990F-76F925F5EA9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76579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9054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EB8F9C-470E-4439-A620-ED6893BACFC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4216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5163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3740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3228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EB8F9C-470E-4439-A620-ED6893BACFC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2839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5/6/2020 9:55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1724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Informative links for your review</a:t>
            </a: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EB8F9C-470E-4439-A620-ED6893BACFC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8416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EB8F9C-470E-4439-A620-ED6893BACFC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5500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en-US" altLang="zh-CN" smtClean="0"/>
              <a:t>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613659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5/6/2020 9:55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199336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EB8F9C-470E-4439-A620-ED6893BACFC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2892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EB8F9C-470E-4439-A620-ED6893BACFC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5748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5/6/2020 9:55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8096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5/6/2020 9:55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6827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2093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6093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5214" y="1828800"/>
            <a:ext cx="8229600" cy="2895600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6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5213" y="4800600"/>
            <a:ext cx="8229600" cy="12192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499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5/6/2020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60095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42412" y="381001"/>
            <a:ext cx="1524001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2412" y="381001"/>
            <a:ext cx="7391399" cy="56388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5/6/2020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79035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B7A288-CDAC-4184-9F73-137C95F5E64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84048" y="1435100"/>
            <a:ext cx="5210406" cy="48339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EC22105-78D6-4753-94FA-3DA949361A9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88024" y="1435100"/>
            <a:ext cx="5218341" cy="48339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0566356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237" y="1434370"/>
            <a:ext cx="11015651" cy="1778949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531" indent="0">
              <a:buNone/>
              <a:defRPr/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0789015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5/6/2020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38254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9614" y="2514600"/>
            <a:ext cx="8692399" cy="2819400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5213" y="5410200"/>
            <a:ext cx="8687333" cy="609601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5/6/2020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61813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04781" y="1905001"/>
            <a:ext cx="4419599" cy="4114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29183" y="1905001"/>
            <a:ext cx="4419600" cy="4114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5/6/2020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25340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1" y="1905000"/>
            <a:ext cx="4416552" cy="762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411" y="2743201"/>
            <a:ext cx="4416552" cy="3276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49861" y="1905000"/>
            <a:ext cx="4416552" cy="762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49861" y="2743201"/>
            <a:ext cx="4416552" cy="3276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5/6/2020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0841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5/6/2020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2663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5/6/2020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07540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1414" y="685800"/>
            <a:ext cx="6400800" cy="53340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5/6/2020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44981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951414" y="685800"/>
            <a:ext cx="6400799" cy="5334000"/>
          </a:xfrm>
          <a:solidFill>
            <a:schemeClr val="bg2"/>
          </a:solidFill>
          <a:ln w="76200">
            <a:solidFill>
              <a:schemeClr val="tx1"/>
            </a:solidFill>
            <a:miter lim="800000"/>
          </a:ln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3600" b="0" i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pPr/>
              <a:t>5/6/2020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49172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1904999"/>
            <a:ext cx="9134391" cy="4114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6422" y="6400800"/>
            <a:ext cx="144938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F41C87-7AD9-4845-A077-840E4A0F3F06}" type="datetimeFigureOut">
              <a:rPr lang="en-US"/>
              <a:pPr/>
              <a:t>5/6/2020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2413" y="6400800"/>
            <a:ext cx="655319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28211" y="6400800"/>
            <a:ext cx="838201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013F82-EE5E-44EE-A61D-E31C6657F26F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030599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1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3838" indent="-223838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SzPct val="10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63550" indent="-231775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SzPct val="10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82625" indent="-21907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57250" indent="-17462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30288" indent="-173038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380744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554480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728216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39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hyperlink" Target="https://bit.ly/32yDOCP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jpe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caniuse.com/#search=wasm" TargetMode="External"/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tiff"/><Relationship Id="rId4" Type="http://schemas.openxmlformats.org/officeDocument/2006/relationships/image" Target="../media/image32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nordicapis.com/when-to-use-what-rest-graphql-webhooks-grpc/" TargetMode="External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rpc.io/about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rpc.io/about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0.png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s://bit.ly/2LReCkX" TargetMode="External"/><Relationship Id="rId13" Type="http://schemas.openxmlformats.org/officeDocument/2006/relationships/image" Target="../media/image13.svg"/><Relationship Id="rId3" Type="http://schemas.openxmlformats.org/officeDocument/2006/relationships/hyperlink" Target="https://bit.ly/2xJbcIK" TargetMode="External"/><Relationship Id="rId7" Type="http://schemas.openxmlformats.org/officeDocument/2006/relationships/hyperlink" Target="https://grpc.io/" TargetMode="External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bit.ly/2LUJD7n" TargetMode="External"/><Relationship Id="rId11" Type="http://schemas.openxmlformats.org/officeDocument/2006/relationships/image" Target="../media/image11.png"/><Relationship Id="rId5" Type="http://schemas.openxmlformats.org/officeDocument/2006/relationships/hyperlink" Target="https://bit.ly/2K9opyd" TargetMode="External"/><Relationship Id="rId10" Type="http://schemas.openxmlformats.org/officeDocument/2006/relationships/hyperlink" Target="https://bit.ly/2XVrZa2" TargetMode="External"/><Relationship Id="rId4" Type="http://schemas.openxmlformats.org/officeDocument/2006/relationships/hyperlink" Target="https://bit.ly/2LSJrWy" TargetMode="External"/><Relationship Id="rId9" Type="http://schemas.openxmlformats.org/officeDocument/2006/relationships/hyperlink" Target="https://bit.ly/2Axjzc0" TargetMode="External"/><Relationship Id="rId14" Type="http://schemas.openxmlformats.org/officeDocument/2006/relationships/image" Target="../media/image14.tif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hyperlink" Target="https://bit.ly/2JU8c1Z" TargetMode="External"/><Relationship Id="rId13" Type="http://schemas.openxmlformats.org/officeDocument/2006/relationships/image" Target="../media/image5.png"/><Relationship Id="rId3" Type="http://schemas.openxmlformats.org/officeDocument/2006/relationships/hyperlink" Target="https://aka.ms/dotnet-cli-docs" TargetMode="External"/><Relationship Id="rId7" Type="http://schemas.openxmlformats.org/officeDocument/2006/relationships/hyperlink" Target="https://bit.ly/2ShOKz4" TargetMode="External"/><Relationship Id="rId12" Type="http://schemas.openxmlformats.org/officeDocument/2006/relationships/hyperlink" Target="https://bit.ly/2XKK0so" TargetMode="External"/><Relationship Id="rId2" Type="http://schemas.openxmlformats.org/officeDocument/2006/relationships/hyperlink" Target="https://aka.ms/dotnet-docs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bit.ly/2XJPH9S" TargetMode="External"/><Relationship Id="rId11" Type="http://schemas.openxmlformats.org/officeDocument/2006/relationships/hyperlink" Target="https://bit.ly/2SgaDQc" TargetMode="External"/><Relationship Id="rId5" Type="http://schemas.openxmlformats.org/officeDocument/2006/relationships/hyperlink" Target="https://aka.ms/dotnet-tutorials" TargetMode="External"/><Relationship Id="rId10" Type="http://schemas.openxmlformats.org/officeDocument/2006/relationships/hyperlink" Target="https://bit.ly/2E9rcqZ" TargetMode="External"/><Relationship Id="rId4" Type="http://schemas.openxmlformats.org/officeDocument/2006/relationships/hyperlink" Target="https://aka.ms/netcore3releasenotes" TargetMode="External"/><Relationship Id="rId9" Type="http://schemas.openxmlformats.org/officeDocument/2006/relationships/hyperlink" Target="https://bit.ly/2JGkIC1" TargetMode="External"/><Relationship Id="rId14" Type="http://schemas.openxmlformats.org/officeDocument/2006/relationships/image" Target="../media/image43.tiff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scottd" TargetMode="External"/><Relationship Id="rId2" Type="http://schemas.openxmlformats.org/officeDocument/2006/relationships/hyperlink" Target="https://github.com/scottdock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linkedin.com/in/scottdockendorf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tnet/iot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hyperlink" Target="https://bit.ly/2HOvxSU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tiff"/><Relationship Id="rId3" Type="http://schemas.openxmlformats.org/officeDocument/2006/relationships/image" Target="../media/image9.png"/><Relationship Id="rId7" Type="http://schemas.openxmlformats.org/officeDocument/2006/relationships/image" Target="../media/image13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2OMUiz0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hyperlink" Target="https://webassembly.org/docs/high-level-goals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solidFill>
                  <a:schemeClr val="accent3"/>
                </a:solidFill>
              </a:rPr>
              <a:t>C#</a:t>
            </a:r>
            <a:r>
              <a:rPr lang="zh-CN" altLang="en-US" dirty="0">
                <a:solidFill>
                  <a:schemeClr val="accent3"/>
                </a:solidFill>
              </a:rPr>
              <a:t>全栈应用开发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zh-CN" altLang="en-US" dirty="0"/>
              <a:t>张善友</a:t>
            </a:r>
            <a:endParaRPr lang="en-US" altLang="zh-CN" dirty="0"/>
          </a:p>
          <a:p>
            <a:endParaRPr lang="it-IT" dirty="0"/>
          </a:p>
          <a:p>
            <a:r>
              <a:rPr lang="zh-CN" altLang="en-US" dirty="0"/>
              <a:t>深圳市友浩达科技有限公司</a:t>
            </a:r>
            <a:r>
              <a:rPr lang="en-US" altLang="zh-CN" dirty="0"/>
              <a:t>CEO</a:t>
            </a:r>
            <a:endParaRPr lang="it-IT" dirty="0"/>
          </a:p>
          <a:p>
            <a:endParaRPr lang="it-IT" dirty="0"/>
          </a:p>
          <a:p>
            <a:r>
              <a:rPr lang="en-US" altLang="zh-CN" dirty="0">
                <a:solidFill>
                  <a:schemeClr val="tx1"/>
                </a:solidFill>
              </a:rPr>
              <a:t>5.</a:t>
            </a:r>
            <a:r>
              <a:rPr lang="it-IT" dirty="0">
                <a:solidFill>
                  <a:schemeClr val="tx1"/>
                </a:solidFill>
              </a:rPr>
              <a:t> 1</a:t>
            </a:r>
            <a:r>
              <a:rPr lang="en-US" altLang="zh-CN" dirty="0">
                <a:solidFill>
                  <a:schemeClr val="tx1"/>
                </a:solidFill>
              </a:rPr>
              <a:t>4</a:t>
            </a:r>
            <a:r>
              <a:rPr lang="it-IT" dirty="0">
                <a:solidFill>
                  <a:schemeClr val="tx1"/>
                </a:solidFill>
              </a:rPr>
              <a:t>, 20</a:t>
            </a:r>
            <a:r>
              <a:rPr lang="en-US" altLang="zh-CN" dirty="0">
                <a:solidFill>
                  <a:schemeClr val="tx1"/>
                </a:solidFill>
              </a:rPr>
              <a:t>20</a:t>
            </a:r>
            <a:endParaRPr lang="it-IT" dirty="0">
              <a:solidFill>
                <a:schemeClr val="tx1"/>
              </a:solidFill>
            </a:endParaRPr>
          </a:p>
          <a:p>
            <a:endParaRPr lang="it-IT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D49CFC-604D-4A6E-9CB3-15C2453FF52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3812" y="5105400"/>
            <a:ext cx="3079985" cy="1564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920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936E0-7065-4CEA-976E-A60B51925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WebAssembly</a:t>
            </a:r>
            <a:r>
              <a:rPr lang="en-US" dirty="0"/>
              <a:t> Working Group</a:t>
            </a:r>
            <a:br>
              <a:rPr lang="en-US" dirty="0"/>
            </a:br>
            <a:r>
              <a:rPr lang="en-US" dirty="0">
                <a:hlinkClick r:id="rId2"/>
              </a:rPr>
              <a:t>https://bit.ly/32yDOCP</a:t>
            </a:r>
            <a:r>
              <a:rPr lang="en-US" dirty="0"/>
              <a:t>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5772C6D-B7B6-445A-A848-D372F7DA7D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C68132-1795-460B-A48F-8C1722DABCB7}"/>
              </a:ext>
            </a:extLst>
          </p:cNvPr>
          <p:cNvSpPr/>
          <p:nvPr/>
        </p:nvSpPr>
        <p:spPr>
          <a:xfrm>
            <a:off x="1522413" y="1904999"/>
            <a:ext cx="9143999" cy="411480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30" name="Picture 6" descr="Image result for apple logo transparent">
            <a:extLst>
              <a:ext uri="{FF2B5EF4-FFF2-40B4-BE49-F238E27FC236}">
                <a16:creationId xmlns:a16="http://schemas.microsoft.com/office/drawing/2014/main" id="{202BAF3B-F3D8-46FD-A398-B718A0083B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6180" y="2632709"/>
            <a:ext cx="914399" cy="914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facebook logo">
            <a:extLst>
              <a:ext uri="{FF2B5EF4-FFF2-40B4-BE49-F238E27FC236}">
                <a16:creationId xmlns:a16="http://schemas.microsoft.com/office/drawing/2014/main" id="{B5D582AA-B874-4A75-80A4-F0F406F3B1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5573" y="4000842"/>
            <a:ext cx="995362" cy="995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google logo">
            <a:extLst>
              <a:ext uri="{FF2B5EF4-FFF2-40B4-BE49-F238E27FC236}">
                <a16:creationId xmlns:a16="http://schemas.microsoft.com/office/drawing/2014/main" id="{DF8281C2-31FC-4774-AF50-BAD3C0056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1065" y="2480442"/>
            <a:ext cx="1906693" cy="1271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Image result for intel logo">
            <a:extLst>
              <a:ext uri="{FF2B5EF4-FFF2-40B4-BE49-F238E27FC236}">
                <a16:creationId xmlns:a16="http://schemas.microsoft.com/office/drawing/2014/main" id="{5D845DE9-2CC1-4663-80F3-0913C7B91B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4555" y="3909343"/>
            <a:ext cx="1747836" cy="1157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Image result for lg logo">
            <a:extLst>
              <a:ext uri="{FF2B5EF4-FFF2-40B4-BE49-F238E27FC236}">
                <a16:creationId xmlns:a16="http://schemas.microsoft.com/office/drawing/2014/main" id="{5FDB772C-470D-4CFA-8F8C-C23A548A5F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6505" y="4038599"/>
            <a:ext cx="2055813" cy="899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Image result for microsoft logo">
            <a:extLst>
              <a:ext uri="{FF2B5EF4-FFF2-40B4-BE49-F238E27FC236}">
                <a16:creationId xmlns:a16="http://schemas.microsoft.com/office/drawing/2014/main" id="{649E2ABB-A305-45B4-AACF-B90DEEEE7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7358" y="2293618"/>
            <a:ext cx="2121605" cy="1592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90F6A3F-801E-41DF-BF39-4FD097E46319}"/>
              </a:ext>
            </a:extLst>
          </p:cNvPr>
          <p:cNvSpPr txBox="1"/>
          <p:nvPr/>
        </p:nvSpPr>
        <p:spPr>
          <a:xfrm>
            <a:off x="1747177" y="2214552"/>
            <a:ext cx="3223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Members from industry leaders:</a:t>
            </a:r>
          </a:p>
        </p:txBody>
      </p:sp>
    </p:spTree>
    <p:extLst>
      <p:ext uri="{BB962C8B-B14F-4D97-AF65-F5344CB8AC3E}">
        <p14:creationId xmlns:p14="http://schemas.microsoft.com/office/powerpoint/2010/main" val="1355725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936E0-7065-4CEA-976E-A60B51925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WebAssembly</a:t>
            </a:r>
            <a:r>
              <a:rPr lang="en-US" dirty="0"/>
              <a:t> Compatibility</a:t>
            </a:r>
            <a:br>
              <a:rPr lang="en-US" dirty="0"/>
            </a:b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B54194-213F-9E48-8A63-987696FD7B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2206" y="1981200"/>
            <a:ext cx="9904412" cy="431610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DC69910-899F-4A41-9B6F-C4EB71C9F594}"/>
              </a:ext>
            </a:extLst>
          </p:cNvPr>
          <p:cNvSpPr txBox="1"/>
          <p:nvPr/>
        </p:nvSpPr>
        <p:spPr>
          <a:xfrm>
            <a:off x="7694612" y="6411301"/>
            <a:ext cx="4379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</a:t>
            </a:r>
            <a:r>
              <a:rPr lang="en-US" dirty="0">
                <a:hlinkClick r:id="rId3"/>
              </a:rPr>
              <a:t>https://caniuse.com/#search=wasm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2401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DB0A311-B7C9-BF43-BBE5-3296DAE26E2E}"/>
              </a:ext>
            </a:extLst>
          </p:cNvPr>
          <p:cNvSpPr/>
          <p:nvPr/>
        </p:nvSpPr>
        <p:spPr>
          <a:xfrm>
            <a:off x="531812" y="1447800"/>
            <a:ext cx="11049000" cy="4953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DE42ED-ACB2-DC48-B9A4-ADCABF4CF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</a:t>
            </a:r>
            <a:r>
              <a:rPr lang="en-US" dirty="0" err="1"/>
              <a:t>WebAssembly</a:t>
            </a:r>
            <a:r>
              <a:rPr lang="en-US" dirty="0"/>
              <a:t> Works</a:t>
            </a:r>
            <a:br>
              <a:rPr lang="en-US" dirty="0"/>
            </a:br>
            <a:endParaRPr lang="en-US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BDAC19A-5364-334D-8036-8C6F8D317B12}"/>
              </a:ext>
            </a:extLst>
          </p:cNvPr>
          <p:cNvSpPr/>
          <p:nvPr/>
        </p:nvSpPr>
        <p:spPr>
          <a:xfrm>
            <a:off x="745206" y="2296104"/>
            <a:ext cx="2071960" cy="11430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MyBlazorClient.dll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18A455-95FA-4746-A6E3-2B0F482F8DA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013" y="1524000"/>
            <a:ext cx="806539" cy="685800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78DC61D0-DDAC-5440-AC4E-1BDEBE7D979A}"/>
              </a:ext>
            </a:extLst>
          </p:cNvPr>
          <p:cNvSpPr/>
          <p:nvPr/>
        </p:nvSpPr>
        <p:spPr>
          <a:xfrm>
            <a:off x="745206" y="3535260"/>
            <a:ext cx="2071960" cy="11430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mono.wasm</a:t>
            </a:r>
            <a:r>
              <a:rPr lang="en-US" dirty="0"/>
              <a:t> + Supporting files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B55445D3-FFF4-514E-B657-53D3AABBFDD8}"/>
              </a:ext>
            </a:extLst>
          </p:cNvPr>
          <p:cNvSpPr/>
          <p:nvPr/>
        </p:nvSpPr>
        <p:spPr>
          <a:xfrm>
            <a:off x="745206" y="4781221"/>
            <a:ext cx="2071960" cy="11430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Referenced Assemblies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CA160FFE-67DC-5E4A-9E5C-0E09895F645B}"/>
              </a:ext>
            </a:extLst>
          </p:cNvPr>
          <p:cNvSpPr/>
          <p:nvPr/>
        </p:nvSpPr>
        <p:spPr>
          <a:xfrm>
            <a:off x="897606" y="4933621"/>
            <a:ext cx="2071960" cy="11430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Referenced Assemblies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4D74A392-7FEB-B44B-83A2-3708F4F35576}"/>
              </a:ext>
            </a:extLst>
          </p:cNvPr>
          <p:cNvSpPr/>
          <p:nvPr/>
        </p:nvSpPr>
        <p:spPr>
          <a:xfrm>
            <a:off x="1050006" y="5086021"/>
            <a:ext cx="2071960" cy="11430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Referenced Assemblies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2F3D90-3800-7B4D-A782-9999E5044E82}"/>
              </a:ext>
            </a:extLst>
          </p:cNvPr>
          <p:cNvSpPr txBox="1"/>
          <p:nvPr/>
        </p:nvSpPr>
        <p:spPr>
          <a:xfrm>
            <a:off x="1445621" y="1687286"/>
            <a:ext cx="2458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  <a:lumOff val="15000"/>
                  </a:schemeClr>
                </a:solidFill>
              </a:rPr>
              <a:t>.NET Standard 2.0 Build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908B892-5B71-F849-97F1-A2356D765028}"/>
              </a:ext>
            </a:extLst>
          </p:cNvPr>
          <p:cNvSpPr txBox="1"/>
          <p:nvPr/>
        </p:nvSpPr>
        <p:spPr>
          <a:xfrm>
            <a:off x="5025757" y="1666297"/>
            <a:ext cx="2170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  <a:lumOff val="15000"/>
                  </a:schemeClr>
                </a:solidFill>
              </a:rPr>
              <a:t>Delivered to browser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1F05808-60C2-B741-ACF5-7252011E0620}"/>
              </a:ext>
            </a:extLst>
          </p:cNvPr>
          <p:cNvSpPr txBox="1"/>
          <p:nvPr/>
        </p:nvSpPr>
        <p:spPr>
          <a:xfrm>
            <a:off x="8091311" y="1666297"/>
            <a:ext cx="3169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  <a:lumOff val="15000"/>
                  </a:schemeClr>
                </a:solidFill>
              </a:rPr>
              <a:t>WASM alongside JS/HTML/CSS</a:t>
            </a: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FEEFCA5D-A896-0647-9D8D-6F00B9DEA223}"/>
              </a:ext>
            </a:extLst>
          </p:cNvPr>
          <p:cNvSpPr/>
          <p:nvPr/>
        </p:nvSpPr>
        <p:spPr>
          <a:xfrm>
            <a:off x="3732212" y="2133600"/>
            <a:ext cx="7543799" cy="41910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1CD1844D-30B4-624E-8D28-A304616DE7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9413" y="1458686"/>
            <a:ext cx="806539" cy="806539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05898B21-90D6-EF4E-99BA-E213EE0293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7057" y="2481282"/>
            <a:ext cx="2003411" cy="2003411"/>
          </a:xfrm>
          <a:prstGeom prst="rect">
            <a:avLst/>
          </a:prstGeom>
        </p:spPr>
      </p:pic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9A5D3E44-87FE-4746-8D23-2F2DE3A1BDB2}"/>
              </a:ext>
            </a:extLst>
          </p:cNvPr>
          <p:cNvSpPr/>
          <p:nvPr/>
        </p:nvSpPr>
        <p:spPr>
          <a:xfrm>
            <a:off x="8813754" y="2296104"/>
            <a:ext cx="2071960" cy="2416752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JS</a:t>
            </a:r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185876FA-57DD-B845-806F-8E0D9ECEB6D8}"/>
              </a:ext>
            </a:extLst>
          </p:cNvPr>
          <p:cNvSpPr/>
          <p:nvPr/>
        </p:nvSpPr>
        <p:spPr>
          <a:xfrm>
            <a:off x="8850184" y="4933621"/>
            <a:ext cx="2071960" cy="114300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CSS</a:t>
            </a:r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61ACBD55-5343-614F-B7B2-EBCF8E7F988C}"/>
              </a:ext>
            </a:extLst>
          </p:cNvPr>
          <p:cNvSpPr/>
          <p:nvPr/>
        </p:nvSpPr>
        <p:spPr>
          <a:xfrm>
            <a:off x="6607858" y="4933621"/>
            <a:ext cx="2071960" cy="1143000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HTML</a:t>
            </a:r>
          </a:p>
        </p:txBody>
      </p:sp>
      <p:sp>
        <p:nvSpPr>
          <p:cNvPr id="50" name="Right Arrow 49">
            <a:extLst>
              <a:ext uri="{FF2B5EF4-FFF2-40B4-BE49-F238E27FC236}">
                <a16:creationId xmlns:a16="http://schemas.microsoft.com/office/drawing/2014/main" id="{AC390F47-70E3-2343-AAAB-3046EF71E3CC}"/>
              </a:ext>
            </a:extLst>
          </p:cNvPr>
          <p:cNvSpPr/>
          <p:nvPr/>
        </p:nvSpPr>
        <p:spPr>
          <a:xfrm>
            <a:off x="3133431" y="3803240"/>
            <a:ext cx="1143000" cy="685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ight Arrow 51">
            <a:extLst>
              <a:ext uri="{FF2B5EF4-FFF2-40B4-BE49-F238E27FC236}">
                <a16:creationId xmlns:a16="http://schemas.microsoft.com/office/drawing/2014/main" id="{E95F80D3-5E37-3F43-9D7D-F9CEFB4D6756}"/>
              </a:ext>
            </a:extLst>
          </p:cNvPr>
          <p:cNvSpPr/>
          <p:nvPr/>
        </p:nvSpPr>
        <p:spPr>
          <a:xfrm>
            <a:off x="3133431" y="2504711"/>
            <a:ext cx="1143000" cy="685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DAA3E8FF-8DD0-C44A-8E8B-8656709DD164}"/>
              </a:ext>
            </a:extLst>
          </p:cNvPr>
          <p:cNvSpPr/>
          <p:nvPr/>
        </p:nvSpPr>
        <p:spPr>
          <a:xfrm>
            <a:off x="4320732" y="2296886"/>
            <a:ext cx="2071960" cy="11430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MyBlazorClient.dll</a:t>
            </a:r>
            <a:endParaRPr lang="en-US" dirty="0"/>
          </a:p>
        </p:txBody>
      </p: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7A3D9589-3308-4045-9CB1-AB8BADBE1174}"/>
              </a:ext>
            </a:extLst>
          </p:cNvPr>
          <p:cNvSpPr/>
          <p:nvPr/>
        </p:nvSpPr>
        <p:spPr>
          <a:xfrm>
            <a:off x="4320732" y="3536042"/>
            <a:ext cx="2071960" cy="11430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mono.wasm</a:t>
            </a:r>
            <a:r>
              <a:rPr lang="en-US" dirty="0"/>
              <a:t> + Supporting files</a:t>
            </a:r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3B8A0F25-02B9-A14D-A609-5C27AD642DA2}"/>
              </a:ext>
            </a:extLst>
          </p:cNvPr>
          <p:cNvSpPr/>
          <p:nvPr/>
        </p:nvSpPr>
        <p:spPr>
          <a:xfrm>
            <a:off x="4060732" y="4762500"/>
            <a:ext cx="2071960" cy="11430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Referenced Assemblies</a:t>
            </a:r>
          </a:p>
        </p:txBody>
      </p: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5F10047A-CFE4-4A47-B750-1FEF66A854C3}"/>
              </a:ext>
            </a:extLst>
          </p:cNvPr>
          <p:cNvSpPr/>
          <p:nvPr/>
        </p:nvSpPr>
        <p:spPr>
          <a:xfrm>
            <a:off x="4213132" y="4914900"/>
            <a:ext cx="2071960" cy="11430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Referenced Assemblies</a:t>
            </a:r>
          </a:p>
        </p:txBody>
      </p: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B14CF808-514F-1140-AF45-400093B9725B}"/>
              </a:ext>
            </a:extLst>
          </p:cNvPr>
          <p:cNvSpPr/>
          <p:nvPr/>
        </p:nvSpPr>
        <p:spPr>
          <a:xfrm>
            <a:off x="4365532" y="5067300"/>
            <a:ext cx="2071960" cy="11430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Referenced Assemblies</a:t>
            </a:r>
          </a:p>
        </p:txBody>
      </p:sp>
      <p:sp>
        <p:nvSpPr>
          <p:cNvPr id="51" name="Right Arrow 50">
            <a:extLst>
              <a:ext uri="{FF2B5EF4-FFF2-40B4-BE49-F238E27FC236}">
                <a16:creationId xmlns:a16="http://schemas.microsoft.com/office/drawing/2014/main" id="{A1C913BA-DF1D-E848-AF3D-409BEC39444E}"/>
              </a:ext>
            </a:extLst>
          </p:cNvPr>
          <p:cNvSpPr/>
          <p:nvPr/>
        </p:nvSpPr>
        <p:spPr>
          <a:xfrm>
            <a:off x="3142729" y="5238421"/>
            <a:ext cx="1143000" cy="685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808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35" grpId="0" animBg="1"/>
      <p:bldP spid="36" grpId="0" animBg="1"/>
      <p:bldP spid="37" grpId="0" animBg="1"/>
      <p:bldP spid="40" grpId="0"/>
      <p:bldP spid="41" grpId="0"/>
      <p:bldP spid="42" grpId="0"/>
      <p:bldP spid="44" grpId="0" animBg="1"/>
      <p:bldP spid="47" grpId="0" animBg="1"/>
      <p:bldP spid="48" grpId="0" animBg="1"/>
      <p:bldP spid="49" grpId="0" animBg="1"/>
      <p:bldP spid="50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756D22F-4342-4D41-97B3-EF6FEADAB3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Worker Services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9370F9C-B5C9-BC48-91E6-D09981AEBB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903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1BD411-07B7-42C8-9F8F-1AF682A43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109" y="457974"/>
            <a:ext cx="11015651" cy="553854"/>
          </a:xfrm>
          <a:prstGeom prst="rect">
            <a:avLst/>
          </a:prstGeom>
        </p:spPr>
        <p:txBody>
          <a:bodyPr wrap="square" anchor="t">
            <a:normAutofit fontScale="90000"/>
          </a:bodyPr>
          <a:lstStyle/>
          <a:p>
            <a:r>
              <a:rPr lang="en-US" b="1" dirty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Worker services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136867-2C98-4B91-919F-3D41CC5257F6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prstGeom prst="rect">
            <a:avLst/>
          </a:prstGeom>
        </p:spPr>
        <p:txBody>
          <a:bodyPr wrap="square">
            <a:normAutofit/>
          </a:bodyPr>
          <a:lstStyle/>
          <a:p>
            <a:pPr marL="342797" indent="-342797"/>
            <a:r>
              <a:rPr lang="en-US" sz="2399" dirty="0" err="1"/>
              <a:t>.net</a:t>
            </a:r>
            <a:r>
              <a:rPr lang="en-US" sz="2399" dirty="0"/>
              <a:t> Core 3.0 provides a new </a:t>
            </a:r>
            <a:br>
              <a:rPr lang="en-US" sz="2399" dirty="0"/>
            </a:br>
            <a:r>
              <a:rPr lang="en-US" sz="2399" dirty="0"/>
              <a:t>Worker Service template to build long-running worker processes</a:t>
            </a:r>
          </a:p>
          <a:p>
            <a:pPr marL="342797" indent="-342797"/>
            <a:r>
              <a:rPr lang="en-US" sz="2399" dirty="0"/>
              <a:t>Integrates with </a:t>
            </a:r>
            <a:r>
              <a:rPr lang="en-US" sz="2399" dirty="0" err="1"/>
              <a:t>.net</a:t>
            </a:r>
            <a:r>
              <a:rPr lang="en-US" sz="2399" dirty="0"/>
              <a:t> core services such as configuration, logging, dependency injection</a:t>
            </a:r>
          </a:p>
          <a:p>
            <a:pPr marL="342797" indent="-342797"/>
            <a:r>
              <a:rPr lang="en-US" sz="2399" dirty="0"/>
              <a:t>Host as Windows service, Linux </a:t>
            </a:r>
            <a:r>
              <a:rPr lang="en-US" sz="2399" dirty="0" err="1"/>
              <a:t>systemd</a:t>
            </a:r>
            <a:r>
              <a:rPr lang="en-US" sz="2399" dirty="0"/>
              <a:t>, Azure </a:t>
            </a:r>
            <a:r>
              <a:rPr lang="en-US" sz="2399" dirty="0" err="1"/>
              <a:t>WebJobs</a:t>
            </a:r>
            <a:r>
              <a:rPr lang="en-US" sz="2399" dirty="0"/>
              <a:t>, Docker containers</a:t>
            </a:r>
          </a:p>
          <a:p>
            <a:pPr marL="342797" indent="-342797"/>
            <a:endParaRPr lang="en-US" sz="2399" dirty="0"/>
          </a:p>
          <a:p>
            <a:pPr marL="342797" indent="-342797"/>
            <a:endParaRPr lang="en-US" sz="2399" dirty="0"/>
          </a:p>
          <a:p>
            <a:pPr marL="342797" indent="-342797"/>
            <a:endParaRPr lang="en-US" sz="2399" dirty="0"/>
          </a:p>
          <a:p>
            <a:pPr marL="342797" indent="-342797"/>
            <a:endParaRPr lang="en-US" sz="2399" dirty="0"/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048F6F88-7BBB-4BDB-A164-B6B8AFDE33E6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 rotWithShape="1">
          <a:blip r:embed="rId3"/>
          <a:stretch/>
        </p:blipFill>
        <p:spPr>
          <a:xfrm>
            <a:off x="6394373" y="439656"/>
            <a:ext cx="5218341" cy="3561517"/>
          </a:xfrm>
          <a:prstGeom prst="rect">
            <a:avLst/>
          </a:prstGeom>
          <a:noFill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CE5ADC5-8505-45A9-954A-586834AD5C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4413" y="3429000"/>
            <a:ext cx="5942567" cy="326841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36744609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756D22F-4342-4D41-97B3-EF6FEADAB3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gRPC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9370F9C-B5C9-BC48-91E6-D09981AEBB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05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C08B8-4C3E-1C47-82D8-A2631A57A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099" y="-228600"/>
            <a:ext cx="9144001" cy="1371600"/>
          </a:xfrm>
        </p:spPr>
        <p:txBody>
          <a:bodyPr/>
          <a:lstStyle/>
          <a:p>
            <a:r>
              <a:rPr lang="en-US" dirty="0"/>
              <a:t>Web API Design Styles</a:t>
            </a:r>
            <a:br>
              <a:rPr lang="en-US" dirty="0"/>
            </a:b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D3A9E3-3B79-CD43-8E14-6F166E6D1D56}"/>
              </a:ext>
            </a:extLst>
          </p:cNvPr>
          <p:cNvSpPr txBox="1"/>
          <p:nvPr/>
        </p:nvSpPr>
        <p:spPr>
          <a:xfrm>
            <a:off x="4403572" y="6477000"/>
            <a:ext cx="7796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</a:t>
            </a:r>
            <a:r>
              <a:rPr lang="en-US" dirty="0">
                <a:hlinkClick r:id="rId3"/>
              </a:rPr>
              <a:t>https://nordicapis.com/when-to-use-what-rest-graphql-webhooks-grpc/</a:t>
            </a:r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21B539C-0E90-844A-B3E3-7CC69FFD06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099" y="780857"/>
            <a:ext cx="2514600" cy="780393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8127E1C-911A-3C40-A349-2C0FD962293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2612" y="762000"/>
            <a:ext cx="2895600" cy="77876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618B618-3C4C-C84B-B71A-64885B40B1F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3427" y="773561"/>
            <a:ext cx="3468686" cy="755646"/>
          </a:xfrm>
          <a:prstGeom prst="rect">
            <a:avLst/>
          </a:prstGeom>
        </p:spPr>
      </p:pic>
      <p:pic>
        <p:nvPicPr>
          <p:cNvPr id="15" name="Picture 14" descr="A close up of a sign&#10;&#10;Description automatically generated">
            <a:extLst>
              <a:ext uri="{FF2B5EF4-FFF2-40B4-BE49-F238E27FC236}">
                <a16:creationId xmlns:a16="http://schemas.microsoft.com/office/drawing/2014/main" id="{3AC5EFC3-5FEF-2044-A037-57D78121333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3880" y="780857"/>
            <a:ext cx="1832846" cy="728973"/>
          </a:xfrm>
          <a:prstGeom prst="rect">
            <a:avLst/>
          </a:prstGeom>
        </p:spPr>
      </p:pic>
      <p:sp>
        <p:nvSpPr>
          <p:cNvPr id="16" name="Content Placeholder 8">
            <a:extLst>
              <a:ext uri="{FF2B5EF4-FFF2-40B4-BE49-F238E27FC236}">
                <a16:creationId xmlns:a16="http://schemas.microsoft.com/office/drawing/2014/main" id="{EEE743FB-D4DE-0D4F-B559-205D60284109}"/>
              </a:ext>
            </a:extLst>
          </p:cNvPr>
          <p:cNvSpPr txBox="1">
            <a:spLocks/>
          </p:cNvSpPr>
          <p:nvPr/>
        </p:nvSpPr>
        <p:spPr>
          <a:xfrm>
            <a:off x="265113" y="1701025"/>
            <a:ext cx="2719386" cy="38163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chemeClr val="accent3"/>
                </a:solidFill>
              </a:rPr>
              <a:t>A stateless architecture for data transfer that is dependent on hypermedia.</a:t>
            </a:r>
          </a:p>
          <a:p>
            <a:r>
              <a:rPr lang="en-US" sz="1600" dirty="0"/>
              <a:t>REST can tie together a wide range of resources that might be requested in a variety of formats for different purposes. </a:t>
            </a:r>
          </a:p>
          <a:p>
            <a:r>
              <a:rPr lang="en-US" sz="1600" dirty="0"/>
              <a:t>REST is fundamentally concerned with stateless resource management, so it’s best used in such situations. </a:t>
            </a:r>
          </a:p>
          <a:p>
            <a:r>
              <a:rPr lang="en-US" sz="1600" dirty="0"/>
              <a:t>Systems requiring rapid iteration and standardized HTTP verbiage will find REST best suited for their purposes.</a:t>
            </a:r>
          </a:p>
        </p:txBody>
      </p:sp>
      <p:sp>
        <p:nvSpPr>
          <p:cNvPr id="17" name="Content Placeholder 8">
            <a:extLst>
              <a:ext uri="{FF2B5EF4-FFF2-40B4-BE49-F238E27FC236}">
                <a16:creationId xmlns:a16="http://schemas.microsoft.com/office/drawing/2014/main" id="{E354808F-B0E5-A64C-89C3-D1F0B3D2F5D8}"/>
              </a:ext>
            </a:extLst>
          </p:cNvPr>
          <p:cNvSpPr txBox="1">
            <a:spLocks/>
          </p:cNvSpPr>
          <p:nvPr/>
        </p:nvSpPr>
        <p:spPr>
          <a:xfrm>
            <a:off x="3121024" y="1699555"/>
            <a:ext cx="2895600" cy="38163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chemeClr val="accent3"/>
                </a:solidFill>
              </a:rPr>
              <a:t>An approach wherein the user defines the expected data and format of that data.</a:t>
            </a:r>
          </a:p>
          <a:p>
            <a:r>
              <a:rPr lang="en-US" sz="1600" dirty="0"/>
              <a:t> </a:t>
            </a:r>
            <a:r>
              <a:rPr lang="en-US" sz="1600" dirty="0" err="1"/>
              <a:t>GraphQL</a:t>
            </a:r>
            <a:r>
              <a:rPr lang="en-US" sz="1600" dirty="0"/>
              <a:t> is from Facebook, and that pedigree demonstrates its use case well — situations in which the requester needs the data in a specific format for a specific use. </a:t>
            </a:r>
          </a:p>
          <a:p>
            <a:r>
              <a:rPr lang="en-US" sz="1600" dirty="0"/>
              <a:t>In those cases, those data formats and the relations between them are vitally important, and no other solution provides the same level of interconnected provision of data.</a:t>
            </a:r>
          </a:p>
        </p:txBody>
      </p:sp>
      <p:sp>
        <p:nvSpPr>
          <p:cNvPr id="18" name="Content Placeholder 8">
            <a:extLst>
              <a:ext uri="{FF2B5EF4-FFF2-40B4-BE49-F238E27FC236}">
                <a16:creationId xmlns:a16="http://schemas.microsoft.com/office/drawing/2014/main" id="{9449CEA4-F3CC-0347-981A-09F221756344}"/>
              </a:ext>
            </a:extLst>
          </p:cNvPr>
          <p:cNvSpPr txBox="1">
            <a:spLocks/>
          </p:cNvSpPr>
          <p:nvPr/>
        </p:nvSpPr>
        <p:spPr>
          <a:xfrm>
            <a:off x="6293426" y="1701024"/>
            <a:ext cx="3229985" cy="38148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chemeClr val="accent3"/>
                </a:solidFill>
              </a:rPr>
              <a:t>Data updates to be served automatically, rather than requested. </a:t>
            </a:r>
          </a:p>
          <a:p>
            <a:r>
              <a:rPr lang="en-US" sz="1600" dirty="0"/>
              <a:t>Finally, Webhooks are best used when the API in question primarily updates clients. </a:t>
            </a:r>
          </a:p>
          <a:p>
            <a:r>
              <a:rPr lang="en-US" sz="1600" dirty="0"/>
              <a:t>While such APIs can also have other functions, even RESTful ones, the primary use of a Webhook microservice should be to update clients and provide updated, provisioned data upon the creation of the new, updated resource.</a:t>
            </a:r>
          </a:p>
        </p:txBody>
      </p:sp>
      <p:sp>
        <p:nvSpPr>
          <p:cNvPr id="19" name="Content Placeholder 8">
            <a:extLst>
              <a:ext uri="{FF2B5EF4-FFF2-40B4-BE49-F238E27FC236}">
                <a16:creationId xmlns:a16="http://schemas.microsoft.com/office/drawing/2014/main" id="{AFA10C6E-CAEA-114E-ADF7-FA35B98243E7}"/>
              </a:ext>
            </a:extLst>
          </p:cNvPr>
          <p:cNvSpPr txBox="1">
            <a:spLocks/>
          </p:cNvSpPr>
          <p:nvPr/>
        </p:nvSpPr>
        <p:spPr>
          <a:xfrm>
            <a:off x="9659937" y="1699555"/>
            <a:ext cx="2514600" cy="37868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chemeClr val="accent3"/>
                </a:solidFill>
              </a:rPr>
              <a:t>A contract-first interface-driven, nimble and lightweight system for requesting data. </a:t>
            </a:r>
          </a:p>
          <a:p>
            <a:r>
              <a:rPr lang="en-US" sz="1600" dirty="0" err="1"/>
              <a:t>gRPC</a:t>
            </a:r>
            <a:r>
              <a:rPr lang="en-US" sz="1600" dirty="0"/>
              <a:t>, on the other hand, is best used when a system requires a set amount of data or processing routinely, and in which the requester is either low power or resource-jealous. </a:t>
            </a:r>
          </a:p>
          <a:p>
            <a:r>
              <a:rPr lang="en-US" sz="1600" dirty="0"/>
              <a:t>Examples: IoT, mobile, microservices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8D6C016-4116-E040-B53D-D491B406C659}"/>
              </a:ext>
            </a:extLst>
          </p:cNvPr>
          <p:cNvSpPr/>
          <p:nvPr/>
        </p:nvSpPr>
        <p:spPr>
          <a:xfrm>
            <a:off x="9659938" y="457200"/>
            <a:ext cx="2514600" cy="54102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99"/>
          </a:p>
        </p:txBody>
      </p:sp>
    </p:spTree>
    <p:extLst>
      <p:ext uri="{BB962C8B-B14F-4D97-AF65-F5344CB8AC3E}">
        <p14:creationId xmlns:p14="http://schemas.microsoft.com/office/powerpoint/2010/main" val="1146940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C08B8-4C3E-1C47-82D8-A2631A57A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gRPC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719895-04BB-B844-ACEB-7A1B9D40A8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4812" y="1892966"/>
            <a:ext cx="5029200" cy="4812634"/>
          </a:xfrm>
        </p:spPr>
        <p:txBody>
          <a:bodyPr>
            <a:normAutofit/>
          </a:bodyPr>
          <a:lstStyle/>
          <a:p>
            <a:pPr marL="0" indent="0" defTabSz="687388">
              <a:buNone/>
            </a:pPr>
            <a:r>
              <a:rPr lang="en-US" dirty="0" err="1"/>
              <a:t>gRPC</a:t>
            </a:r>
            <a:r>
              <a:rPr lang="en-US" dirty="0"/>
              <a:t> is</a:t>
            </a:r>
          </a:p>
          <a:p>
            <a:pPr marL="223838" lvl="1" indent="-223838">
              <a:lnSpc>
                <a:spcPct val="100000"/>
              </a:lnSpc>
              <a:spcBef>
                <a:spcPts val="1800"/>
              </a:spcBef>
            </a:pPr>
            <a:r>
              <a:rPr lang="en-US" dirty="0"/>
              <a:t>modern open source </a:t>
            </a:r>
            <a:r>
              <a:rPr lang="en-US" dirty="0">
                <a:solidFill>
                  <a:srgbClr val="00B0F0"/>
                </a:solidFill>
              </a:rPr>
              <a:t>high performance RPC framework</a:t>
            </a:r>
            <a:r>
              <a:rPr lang="en-US" dirty="0"/>
              <a:t> that can run in </a:t>
            </a:r>
            <a:r>
              <a:rPr lang="en-US" dirty="0">
                <a:solidFill>
                  <a:srgbClr val="00B0F0"/>
                </a:solidFill>
              </a:rPr>
              <a:t>any environment</a:t>
            </a:r>
          </a:p>
          <a:p>
            <a:pPr marL="223838" lvl="1" indent="-223838">
              <a:lnSpc>
                <a:spcPct val="100000"/>
              </a:lnSpc>
              <a:spcBef>
                <a:spcPts val="1800"/>
              </a:spcBef>
            </a:pPr>
            <a:r>
              <a:rPr lang="en-US" dirty="0"/>
              <a:t>efficiently </a:t>
            </a:r>
            <a:r>
              <a:rPr lang="en-US" dirty="0">
                <a:solidFill>
                  <a:srgbClr val="00B0F0"/>
                </a:solidFill>
              </a:rPr>
              <a:t>connect services </a:t>
            </a:r>
            <a:r>
              <a:rPr lang="en-US" dirty="0"/>
              <a:t>in and across data centers with pluggable support for load balancing, tracing, health checking and authentication</a:t>
            </a:r>
          </a:p>
          <a:p>
            <a:pPr marL="223838" lvl="1" indent="-223838">
              <a:lnSpc>
                <a:spcPct val="100000"/>
              </a:lnSpc>
              <a:spcBef>
                <a:spcPts val="1800"/>
              </a:spcBef>
            </a:pPr>
            <a:r>
              <a:rPr lang="en-US" dirty="0"/>
              <a:t>applicable in last mile of distributed computing to </a:t>
            </a:r>
            <a:r>
              <a:rPr lang="en-US" b="1" dirty="0">
                <a:solidFill>
                  <a:srgbClr val="00B0F0"/>
                </a:solidFill>
              </a:rPr>
              <a:t>connect devices, mobile applications and browsers to backend services</a:t>
            </a:r>
          </a:p>
          <a:p>
            <a:pPr marL="685800" lvl="1" indent="-457200" defTabSz="687388"/>
            <a:endParaRPr lang="en-US" dirty="0"/>
          </a:p>
        </p:txBody>
      </p:sp>
      <p:pic>
        <p:nvPicPr>
          <p:cNvPr id="4" name="Picture 2" descr="Image result for what is grpc">
            <a:extLst>
              <a:ext uri="{FF2B5EF4-FFF2-40B4-BE49-F238E27FC236}">
                <a16:creationId xmlns:a16="http://schemas.microsoft.com/office/drawing/2014/main" id="{0F5B0725-9201-3A4E-B1EF-126BF8D846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7175" y="0"/>
            <a:ext cx="1771650" cy="177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16AAD2E-FE8E-9944-ACDA-E6A62A321A67}"/>
              </a:ext>
            </a:extLst>
          </p:cNvPr>
          <p:cNvSpPr txBox="1">
            <a:spLocks/>
          </p:cNvSpPr>
          <p:nvPr/>
        </p:nvSpPr>
        <p:spPr>
          <a:xfrm>
            <a:off x="6932612" y="1892966"/>
            <a:ext cx="3871005" cy="47364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687388">
              <a:buFont typeface="Arial" pitchFamily="34" charset="0"/>
              <a:buNone/>
            </a:pPr>
            <a:r>
              <a:rPr lang="en-US" dirty="0"/>
              <a:t>USE CASES</a:t>
            </a:r>
          </a:p>
          <a:p>
            <a:r>
              <a:rPr lang="en-US" sz="2000" dirty="0"/>
              <a:t>Efficiently connecting </a:t>
            </a:r>
            <a:r>
              <a:rPr lang="en-US" sz="2000" dirty="0">
                <a:solidFill>
                  <a:srgbClr val="00B0F0"/>
                </a:solidFill>
              </a:rPr>
              <a:t>polyglot services in microservices style architecture</a:t>
            </a:r>
          </a:p>
          <a:p>
            <a:r>
              <a:rPr lang="en-US" sz="2000" dirty="0"/>
              <a:t>Connecting mobile devices, browser clients to backend services</a:t>
            </a:r>
          </a:p>
          <a:p>
            <a:r>
              <a:rPr lang="en-US" sz="2000" dirty="0"/>
              <a:t>Generating efficient client libraries</a:t>
            </a:r>
          </a:p>
          <a:p>
            <a:pPr defTabSz="687388"/>
            <a:endParaRPr lang="en-US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D3A9E3-3B79-CD43-8E14-6F166E6D1D56}"/>
              </a:ext>
            </a:extLst>
          </p:cNvPr>
          <p:cNvSpPr txBox="1"/>
          <p:nvPr/>
        </p:nvSpPr>
        <p:spPr>
          <a:xfrm>
            <a:off x="9181262" y="6444734"/>
            <a:ext cx="2973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</a:t>
            </a:r>
            <a:r>
              <a:rPr lang="en-US" dirty="0">
                <a:hlinkClick r:id="rId4"/>
              </a:rPr>
              <a:t>https://grpc.io/about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29560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C08B8-4C3E-1C47-82D8-A2631A57A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gRPC</a:t>
            </a:r>
            <a:r>
              <a:rPr lang="en-US" dirty="0"/>
              <a:t> Important Concepts</a:t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2" descr="Image result for what is grpc">
            <a:extLst>
              <a:ext uri="{FF2B5EF4-FFF2-40B4-BE49-F238E27FC236}">
                <a16:creationId xmlns:a16="http://schemas.microsoft.com/office/drawing/2014/main" id="{0F5B0725-9201-3A4E-B1EF-126BF8D846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7175" y="0"/>
            <a:ext cx="1771650" cy="177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DD3A9E3-3B79-CD43-8E14-6F166E6D1D56}"/>
              </a:ext>
            </a:extLst>
          </p:cNvPr>
          <p:cNvSpPr txBox="1"/>
          <p:nvPr/>
        </p:nvSpPr>
        <p:spPr>
          <a:xfrm>
            <a:off x="9181262" y="6444734"/>
            <a:ext cx="2973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</a:t>
            </a:r>
            <a:r>
              <a:rPr lang="en-US" dirty="0">
                <a:hlinkClick r:id="rId4"/>
              </a:rPr>
              <a:t>https://grpc.io/about</a:t>
            </a:r>
            <a:r>
              <a:rPr lang="en-US" dirty="0"/>
              <a:t> 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3E85098-8B47-A546-A1F8-BE5B5FAF80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Interoperability: Client libraries in 10 languages</a:t>
            </a:r>
            <a:br>
              <a:rPr lang="en-US" dirty="0"/>
            </a:br>
            <a:r>
              <a:rPr lang="en-US" dirty="0">
                <a:solidFill>
                  <a:srgbClr val="00B0F0"/>
                </a:solidFill>
              </a:rPr>
              <a:t>C#, C/C++, Dart, Go, Java, Node.js, PHP, Python, Ruby</a:t>
            </a:r>
          </a:p>
          <a:p>
            <a:r>
              <a:rPr lang="en-US" dirty="0" err="1">
                <a:solidFill>
                  <a:srgbClr val="00B0F0"/>
                </a:solidFill>
              </a:rPr>
              <a:t>Protobuf</a:t>
            </a:r>
            <a:r>
              <a:rPr lang="en-US" dirty="0"/>
              <a:t> (aka “</a:t>
            </a:r>
            <a:r>
              <a:rPr lang="en-US" dirty="0">
                <a:solidFill>
                  <a:srgbClr val="00B0F0"/>
                </a:solidFill>
              </a:rPr>
              <a:t>Protocol buffers</a:t>
            </a:r>
            <a:r>
              <a:rPr lang="en-US" dirty="0"/>
              <a:t>”) as interface design language</a:t>
            </a:r>
          </a:p>
          <a:p>
            <a:r>
              <a:rPr lang="en-US" dirty="0"/>
              <a:t>Highly efficient on wire and with a simple service definition framework</a:t>
            </a:r>
          </a:p>
          <a:p>
            <a:r>
              <a:rPr lang="en-US" dirty="0"/>
              <a:t>Bi-directional streaming with </a:t>
            </a:r>
            <a:r>
              <a:rPr lang="en-US" dirty="0">
                <a:solidFill>
                  <a:srgbClr val="00B0F0"/>
                </a:solidFill>
              </a:rPr>
              <a:t>http/2</a:t>
            </a:r>
            <a:r>
              <a:rPr lang="en-US" dirty="0"/>
              <a:t> based transport (Kestrel)</a:t>
            </a:r>
          </a:p>
          <a:p>
            <a:r>
              <a:rPr lang="en-US" dirty="0"/>
              <a:t>Pluggable auth, tracing, load balancing and health checking</a:t>
            </a:r>
          </a:p>
          <a:p>
            <a:pPr defTabSz="687388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4591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0C662E-B27C-4A63-BF9A-401277A46D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109" y="457974"/>
            <a:ext cx="11015651" cy="553854"/>
          </a:xfrm>
          <a:prstGeom prst="rect">
            <a:avLst/>
          </a:prstGeom>
        </p:spPr>
        <p:txBody>
          <a:bodyPr wrap="square" anchor="t">
            <a:normAutofit fontScale="90000"/>
          </a:bodyPr>
          <a:lstStyle/>
          <a:p>
            <a:r>
              <a:rPr lang="en-US" b="1" dirty="0" err="1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Protobuf</a:t>
            </a:r>
            <a:r>
              <a:rPr lang="en-US" b="1" dirty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---&gt; C#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16F810A-C34E-4A0E-A010-00197A110A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612" y="1828800"/>
            <a:ext cx="5210406" cy="423793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B8154D1-E9D2-4976-A15A-5BBBF923FD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5824" y="1828800"/>
            <a:ext cx="5904182" cy="247040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D5AA5B68-EA65-934C-82E2-C9A3D64C27F8}"/>
              </a:ext>
            </a:extLst>
          </p:cNvPr>
          <p:cNvSpPr txBox="1"/>
          <p:nvPr/>
        </p:nvSpPr>
        <p:spPr>
          <a:xfrm>
            <a:off x="454024" y="1327264"/>
            <a:ext cx="160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gRPC</a:t>
            </a:r>
            <a:r>
              <a:rPr lang="en-US" dirty="0"/>
              <a:t> </a:t>
            </a:r>
            <a:r>
              <a:rPr lang="en-US" dirty="0" err="1"/>
              <a:t>Protobuf</a:t>
            </a:r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3C1E879-6476-CC40-8211-FEB473A6712F}"/>
              </a:ext>
            </a:extLst>
          </p:cNvPr>
          <p:cNvSpPr txBox="1"/>
          <p:nvPr/>
        </p:nvSpPr>
        <p:spPr>
          <a:xfrm>
            <a:off x="5942012" y="1327264"/>
            <a:ext cx="997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C# Class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40DA2A7-2057-494C-AC29-90E838636D4D}"/>
              </a:ext>
            </a:extLst>
          </p:cNvPr>
          <p:cNvSpPr/>
          <p:nvPr/>
        </p:nvSpPr>
        <p:spPr>
          <a:xfrm>
            <a:off x="1258892" y="2895600"/>
            <a:ext cx="804868" cy="304800"/>
          </a:xfrm>
          <a:prstGeom prst="rect">
            <a:avLst/>
          </a:prstGeom>
          <a:solidFill>
            <a:schemeClr val="accent3">
              <a:alpha val="38000"/>
            </a:schemeClr>
          </a:solidFill>
          <a:ln>
            <a:solidFill>
              <a:schemeClr val="accent3">
                <a:shade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C0EBDE6-A09B-0D41-8B28-0400653013A4}"/>
              </a:ext>
            </a:extLst>
          </p:cNvPr>
          <p:cNvSpPr/>
          <p:nvPr/>
        </p:nvSpPr>
        <p:spPr>
          <a:xfrm>
            <a:off x="7085012" y="1828800"/>
            <a:ext cx="685800" cy="304800"/>
          </a:xfrm>
          <a:prstGeom prst="rect">
            <a:avLst/>
          </a:prstGeom>
          <a:solidFill>
            <a:schemeClr val="accent3">
              <a:alpha val="38000"/>
            </a:schemeClr>
          </a:solidFill>
          <a:ln>
            <a:solidFill>
              <a:schemeClr val="accent3">
                <a:shade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A78E706-95A1-CA45-9D5C-B0E06457186A}"/>
              </a:ext>
            </a:extLst>
          </p:cNvPr>
          <p:cNvSpPr/>
          <p:nvPr/>
        </p:nvSpPr>
        <p:spPr>
          <a:xfrm>
            <a:off x="8532812" y="1828800"/>
            <a:ext cx="685800" cy="304800"/>
          </a:xfrm>
          <a:prstGeom prst="rect">
            <a:avLst/>
          </a:prstGeom>
          <a:solidFill>
            <a:schemeClr val="accent3">
              <a:alpha val="38000"/>
            </a:schemeClr>
          </a:solidFill>
          <a:ln>
            <a:solidFill>
              <a:schemeClr val="accent3">
                <a:shade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8F948E5-64FE-5E45-937B-97BE3C0CD70C}"/>
              </a:ext>
            </a:extLst>
          </p:cNvPr>
          <p:cNvSpPr/>
          <p:nvPr/>
        </p:nvSpPr>
        <p:spPr>
          <a:xfrm>
            <a:off x="9218612" y="1828800"/>
            <a:ext cx="685800" cy="304800"/>
          </a:xfrm>
          <a:prstGeom prst="rect">
            <a:avLst/>
          </a:prstGeom>
          <a:solidFill>
            <a:schemeClr val="accent3">
              <a:alpha val="38000"/>
            </a:schemeClr>
          </a:solidFill>
          <a:ln>
            <a:solidFill>
              <a:schemeClr val="accent3">
                <a:shade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A9087FA-A0A7-C444-8A0C-2DD7E3E26352}"/>
              </a:ext>
            </a:extLst>
          </p:cNvPr>
          <p:cNvSpPr/>
          <p:nvPr/>
        </p:nvSpPr>
        <p:spPr>
          <a:xfrm>
            <a:off x="1141412" y="3352801"/>
            <a:ext cx="804868" cy="304800"/>
          </a:xfrm>
          <a:prstGeom prst="rect">
            <a:avLst/>
          </a:prstGeom>
          <a:solidFill>
            <a:schemeClr val="accent2">
              <a:alpha val="40000"/>
            </a:schemeClr>
          </a:solidFill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B134B3B-76E0-AC44-9AEC-4ED2E4218A2A}"/>
              </a:ext>
            </a:extLst>
          </p:cNvPr>
          <p:cNvSpPr/>
          <p:nvPr/>
        </p:nvSpPr>
        <p:spPr>
          <a:xfrm>
            <a:off x="9159078" y="2362200"/>
            <a:ext cx="804868" cy="304800"/>
          </a:xfrm>
          <a:prstGeom prst="rect">
            <a:avLst/>
          </a:prstGeom>
          <a:solidFill>
            <a:schemeClr val="accent2">
              <a:alpha val="40000"/>
            </a:schemeClr>
          </a:solidFill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613CA89-4079-FF44-8341-6941D11F7C06}"/>
              </a:ext>
            </a:extLst>
          </p:cNvPr>
          <p:cNvSpPr/>
          <p:nvPr/>
        </p:nvSpPr>
        <p:spPr>
          <a:xfrm>
            <a:off x="2063760" y="3365502"/>
            <a:ext cx="1135052" cy="292099"/>
          </a:xfrm>
          <a:prstGeom prst="rect">
            <a:avLst/>
          </a:prstGeom>
          <a:solidFill>
            <a:schemeClr val="accent4">
              <a:alpha val="35000"/>
            </a:schemeClr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B47263E-2402-134C-A5FD-C14CD8C7482B}"/>
              </a:ext>
            </a:extLst>
          </p:cNvPr>
          <p:cNvSpPr/>
          <p:nvPr/>
        </p:nvSpPr>
        <p:spPr>
          <a:xfrm>
            <a:off x="9966324" y="2374901"/>
            <a:ext cx="1135052" cy="292099"/>
          </a:xfrm>
          <a:prstGeom prst="rect">
            <a:avLst/>
          </a:prstGeom>
          <a:solidFill>
            <a:schemeClr val="accent4">
              <a:alpha val="35000"/>
            </a:schemeClr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5D587E5-3959-6B4E-8D9D-3471B6BFF6F0}"/>
              </a:ext>
            </a:extLst>
          </p:cNvPr>
          <p:cNvSpPr/>
          <p:nvPr/>
        </p:nvSpPr>
        <p:spPr>
          <a:xfrm>
            <a:off x="4113343" y="3333752"/>
            <a:ext cx="1135052" cy="292099"/>
          </a:xfrm>
          <a:prstGeom prst="rect">
            <a:avLst/>
          </a:prstGeom>
          <a:solidFill>
            <a:schemeClr val="accent4">
              <a:alpha val="35000"/>
            </a:schemeClr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9D5E7E0-6F7B-FD4B-B648-063B670AD447}"/>
              </a:ext>
            </a:extLst>
          </p:cNvPr>
          <p:cNvSpPr/>
          <p:nvPr/>
        </p:nvSpPr>
        <p:spPr>
          <a:xfrm>
            <a:off x="8075611" y="2374901"/>
            <a:ext cx="1058763" cy="292099"/>
          </a:xfrm>
          <a:prstGeom prst="rect">
            <a:avLst/>
          </a:prstGeom>
          <a:solidFill>
            <a:schemeClr val="accent4">
              <a:alpha val="35000"/>
            </a:schemeClr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9AE3577-BEE5-604D-B477-89D956A23BDF}"/>
              </a:ext>
            </a:extLst>
          </p:cNvPr>
          <p:cNvSpPr/>
          <p:nvPr/>
        </p:nvSpPr>
        <p:spPr>
          <a:xfrm>
            <a:off x="1295404" y="4195418"/>
            <a:ext cx="1217608" cy="279155"/>
          </a:xfrm>
          <a:prstGeom prst="rect">
            <a:avLst/>
          </a:prstGeom>
          <a:solidFill>
            <a:schemeClr val="accent4">
              <a:alpha val="35000"/>
            </a:schemeClr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D5BFD2C7-7843-804E-B357-8E4A271F0F86}"/>
              </a:ext>
            </a:extLst>
          </p:cNvPr>
          <p:cNvSpPr/>
          <p:nvPr/>
        </p:nvSpPr>
        <p:spPr>
          <a:xfrm>
            <a:off x="1270004" y="5291546"/>
            <a:ext cx="1135052" cy="292099"/>
          </a:xfrm>
          <a:prstGeom prst="rect">
            <a:avLst/>
          </a:prstGeom>
          <a:solidFill>
            <a:schemeClr val="accent4">
              <a:alpha val="35000"/>
            </a:schemeClr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Picture 2" descr="Image result for what is grpc">
            <a:extLst>
              <a:ext uri="{FF2B5EF4-FFF2-40B4-BE49-F238E27FC236}">
                <a16:creationId xmlns:a16="http://schemas.microsoft.com/office/drawing/2014/main" id="{6FB97B46-9D2E-AA40-AE96-52D6316F6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7175" y="0"/>
            <a:ext cx="1771650" cy="177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908421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6091E4A2-6CCA-46D3-973D-5B1184ACE3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07" y="0"/>
            <a:ext cx="3856805" cy="444887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CB0D05D0-65B0-48F2-A00C-9B9FB70000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4611" y="0"/>
            <a:ext cx="7467600" cy="1219200"/>
          </a:xfrm>
        </p:spPr>
        <p:txBody>
          <a:bodyPr/>
          <a:lstStyle/>
          <a:p>
            <a:r>
              <a:rPr lang="zh-CN" altLang="en-US" dirty="0"/>
              <a:t>张善友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738831E-6AEC-4E00-B304-C905729154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807" y="3352800"/>
            <a:ext cx="3856804" cy="3505200"/>
          </a:xfrm>
        </p:spPr>
        <p:txBody>
          <a:bodyPr/>
          <a:lstStyle/>
          <a:p>
            <a:r>
              <a:rPr lang="zh-CN" altLang="en-US" dirty="0"/>
              <a:t>张善友</a:t>
            </a:r>
            <a:endParaRPr lang="en-US" altLang="zh-CN" dirty="0"/>
          </a:p>
          <a:p>
            <a:r>
              <a:rPr lang="zh-CN" altLang="en-US" dirty="0"/>
              <a:t>首席架构师</a:t>
            </a:r>
            <a:endParaRPr lang="en-US" altLang="zh-CN" dirty="0"/>
          </a:p>
          <a:p>
            <a:r>
              <a:rPr lang="zh-CN" altLang="en-US" dirty="0"/>
              <a:t>微软最有价值专家</a:t>
            </a:r>
            <a:r>
              <a:rPr lang="en-US" altLang="zh-CN" dirty="0"/>
              <a:t>MVP</a:t>
            </a:r>
          </a:p>
          <a:p>
            <a:r>
              <a:rPr lang="zh-CN" altLang="en-US" dirty="0"/>
              <a:t>腾讯云最有价值专家</a:t>
            </a:r>
            <a:r>
              <a:rPr lang="en-US" altLang="zh-CN" dirty="0"/>
              <a:t>TVP</a:t>
            </a:r>
          </a:p>
          <a:p>
            <a:r>
              <a:rPr lang="zh-CN" altLang="en-US" dirty="0"/>
              <a:t>华为云最有价值专家</a:t>
            </a:r>
            <a:r>
              <a:rPr lang="en-US" altLang="zh-CN" dirty="0"/>
              <a:t>MVP</a:t>
            </a:r>
          </a:p>
          <a:p>
            <a:endParaRPr lang="en-US" altLang="zh-CN" dirty="0"/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D26D208-F4F7-42E9-B037-7D14748432C5}"/>
              </a:ext>
            </a:extLst>
          </p:cNvPr>
          <p:cNvSpPr txBox="1">
            <a:spLocks/>
          </p:cNvSpPr>
          <p:nvPr/>
        </p:nvSpPr>
        <p:spPr>
          <a:xfrm>
            <a:off x="4037012" y="1366576"/>
            <a:ext cx="8001000" cy="1371600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latin typeface="华文新魏" panose="02010800040101010101" pitchFamily="2" charset="-122"/>
                <a:ea typeface="华文新魏" panose="02010800040101010101" pitchFamily="2" charset="-122"/>
              </a:rPr>
              <a:t>首席架构师 </a:t>
            </a:r>
            <a:r>
              <a:rPr lang="en-US" altLang="zh-CN" dirty="0">
                <a:latin typeface="华文新魏" panose="02010800040101010101" pitchFamily="2" charset="-122"/>
                <a:ea typeface="华文新魏" panose="02010800040101010101" pitchFamily="2" charset="-122"/>
              </a:rPr>
              <a:t>| </a:t>
            </a:r>
            <a:r>
              <a:rPr lang="zh-CN" altLang="en-US" dirty="0">
                <a:latin typeface="华文新魏" panose="02010800040101010101" pitchFamily="2" charset="-122"/>
                <a:ea typeface="华文新魏" panose="02010800040101010101" pitchFamily="2" charset="-122"/>
              </a:rPr>
              <a:t>资深</a:t>
            </a:r>
            <a:r>
              <a:rPr lang="en-US" altLang="zh-CN" dirty="0">
                <a:latin typeface="华文新魏" panose="02010800040101010101" pitchFamily="2" charset="-122"/>
                <a:ea typeface="华文新魏" panose="02010800040101010101" pitchFamily="2" charset="-122"/>
              </a:rPr>
              <a:t>.NET</a:t>
            </a:r>
            <a:r>
              <a:rPr lang="zh-CN" altLang="en-US" dirty="0">
                <a:latin typeface="华文新魏" panose="02010800040101010101" pitchFamily="2" charset="-122"/>
                <a:ea typeface="华文新魏" panose="02010800040101010101" pitchFamily="2" charset="-122"/>
              </a:rPr>
              <a:t>顾问和解决方案专家</a:t>
            </a:r>
            <a:r>
              <a:rPr lang="en-US" altLang="zh-CN" dirty="0">
                <a:latin typeface="华文新魏" panose="02010800040101010101" pitchFamily="2" charset="-122"/>
                <a:ea typeface="华文新魏" panose="02010800040101010101" pitchFamily="2" charset="-122"/>
              </a:rPr>
              <a:t>| </a:t>
            </a:r>
            <a:r>
              <a:rPr lang="zh-CN" altLang="en-US" dirty="0">
                <a:latin typeface="华文新魏" panose="02010800040101010101" pitchFamily="2" charset="-122"/>
                <a:ea typeface="华文新魏" panose="02010800040101010101" pitchFamily="2" charset="-122"/>
              </a:rPr>
              <a:t>微软最有价值专家</a:t>
            </a:r>
            <a:r>
              <a:rPr lang="en-US" altLang="zh-CN" dirty="0">
                <a:latin typeface="华文新魏" panose="02010800040101010101" pitchFamily="2" charset="-122"/>
                <a:ea typeface="华文新魏" panose="02010800040101010101" pitchFamily="2" charset="-122"/>
              </a:rPr>
              <a:t>|  </a:t>
            </a:r>
            <a:r>
              <a:rPr lang="zh-CN" altLang="en-US" dirty="0">
                <a:latin typeface="华文新魏" panose="02010800040101010101" pitchFamily="2" charset="-122"/>
                <a:ea typeface="华文新魏" panose="02010800040101010101" pitchFamily="2" charset="-122"/>
              </a:rPr>
              <a:t>腾讯云最有价值专家</a:t>
            </a:r>
            <a:r>
              <a:rPr lang="en-US" altLang="zh-CN" dirty="0">
                <a:latin typeface="华文新魏" panose="02010800040101010101" pitchFamily="2" charset="-122"/>
                <a:ea typeface="华文新魏" panose="02010800040101010101" pitchFamily="2" charset="-122"/>
              </a:rPr>
              <a:t>| </a:t>
            </a:r>
            <a:r>
              <a:rPr lang="zh-CN" altLang="en-US" dirty="0">
                <a:latin typeface="华文新魏" panose="02010800040101010101" pitchFamily="2" charset="-122"/>
                <a:ea typeface="华文新魏" panose="02010800040101010101" pitchFamily="2" charset="-122"/>
              </a:rPr>
              <a:t>华为云最有价值专家 </a:t>
            </a:r>
            <a:r>
              <a:rPr lang="en-US" altLang="zh-CN" dirty="0">
                <a:latin typeface="华文新魏" panose="02010800040101010101" pitchFamily="2" charset="-122"/>
                <a:ea typeface="华文新魏" panose="02010800040101010101" pitchFamily="2" charset="-122"/>
              </a:rPr>
              <a:t>| </a:t>
            </a:r>
            <a:r>
              <a:rPr lang="zh-CN" altLang="en-US" dirty="0">
                <a:latin typeface="华文新魏" panose="02010800040101010101" pitchFamily="2" charset="-122"/>
                <a:ea typeface="华文新魏" panose="02010800040101010101" pitchFamily="2" charset="-122"/>
              </a:rPr>
              <a:t>超过</a:t>
            </a:r>
            <a:r>
              <a:rPr lang="en-US" altLang="zh-CN" dirty="0">
                <a:latin typeface="华文新魏" panose="02010800040101010101" pitchFamily="2" charset="-122"/>
                <a:ea typeface="华文新魏" panose="02010800040101010101" pitchFamily="2" charset="-122"/>
              </a:rPr>
              <a:t>20</a:t>
            </a:r>
            <a:r>
              <a:rPr lang="zh-CN" altLang="en-US" dirty="0">
                <a:latin typeface="华文新魏" panose="02010800040101010101" pitchFamily="2" charset="-122"/>
                <a:ea typeface="华文新魏" panose="02010800040101010101" pitchFamily="2" charset="-122"/>
              </a:rPr>
              <a:t>年的软件研发经验 </a:t>
            </a:r>
            <a:r>
              <a:rPr lang="en-US" altLang="zh-CN" dirty="0">
                <a:latin typeface="华文新魏" panose="02010800040101010101" pitchFamily="2" charset="-122"/>
                <a:ea typeface="华文新魏" panose="02010800040101010101" pitchFamily="2" charset="-122"/>
              </a:rPr>
              <a:t>| </a:t>
            </a:r>
            <a:r>
              <a:rPr lang="zh-CN" altLang="en-US" dirty="0">
                <a:latin typeface="华文新魏" panose="02010800040101010101" pitchFamily="2" charset="-122"/>
                <a:ea typeface="华文新魏" panose="02010800040101010101" pitchFamily="2" charset="-122"/>
              </a:rPr>
              <a:t>曾在</a:t>
            </a:r>
            <a:r>
              <a:rPr lang="en-US" altLang="zh-CN" dirty="0">
                <a:latin typeface="华文新魏" panose="02010800040101010101" pitchFamily="2" charset="-122"/>
                <a:ea typeface="华文新魏" panose="02010800040101010101" pitchFamily="2" charset="-122"/>
              </a:rPr>
              <a:t> </a:t>
            </a:r>
            <a:r>
              <a:rPr lang="zh-CN" altLang="en-US" dirty="0">
                <a:latin typeface="华文新魏" panose="02010800040101010101" pitchFamily="2" charset="-122"/>
                <a:ea typeface="华文新魏" panose="02010800040101010101" pitchFamily="2" charset="-122"/>
              </a:rPr>
              <a:t>腾讯工作</a:t>
            </a:r>
            <a:r>
              <a:rPr lang="en-US" altLang="zh-CN" dirty="0">
                <a:latin typeface="华文新魏" panose="02010800040101010101" pitchFamily="2" charset="-122"/>
                <a:ea typeface="华文新魏" panose="02010800040101010101" pitchFamily="2" charset="-122"/>
              </a:rPr>
              <a:t>11</a:t>
            </a:r>
            <a:r>
              <a:rPr lang="zh-CN" altLang="en-US" dirty="0">
                <a:latin typeface="华文新魏" panose="02010800040101010101" pitchFamily="2" charset="-122"/>
                <a:ea typeface="华文新魏" panose="02010800040101010101" pitchFamily="2" charset="-122"/>
              </a:rPr>
              <a:t>年 </a:t>
            </a:r>
            <a:r>
              <a:rPr lang="en-US" altLang="zh-CN" dirty="0">
                <a:latin typeface="华文新魏" panose="02010800040101010101" pitchFamily="2" charset="-122"/>
                <a:ea typeface="华文新魏" panose="02010800040101010101" pitchFamily="2" charset="-122"/>
              </a:rPr>
              <a:t> | .NET</a:t>
            </a:r>
            <a:r>
              <a:rPr lang="zh-CN" altLang="en-US" dirty="0">
                <a:latin typeface="华文新魏" panose="02010800040101010101" pitchFamily="2" charset="-122"/>
                <a:ea typeface="华文新魏" panose="02010800040101010101" pitchFamily="2" charset="-122"/>
              </a:rPr>
              <a:t>基金会成员</a:t>
            </a:r>
            <a:endParaRPr lang="en-US" altLang="zh-CN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r>
              <a:rPr lang="zh-CN" altLang="en-US" dirty="0">
                <a:latin typeface="华文新魏" panose="02010800040101010101" pitchFamily="2" charset="-122"/>
                <a:ea typeface="华文新魏" panose="02010800040101010101" pitchFamily="2" charset="-122"/>
              </a:rPr>
              <a:t>运营微信公众号“</a:t>
            </a:r>
            <a:r>
              <a:rPr lang="en-US" altLang="zh-CN" dirty="0">
                <a:latin typeface="华文新魏" panose="02010800040101010101" pitchFamily="2" charset="-122"/>
                <a:ea typeface="华文新魏" panose="02010800040101010101" pitchFamily="2" charset="-122"/>
              </a:rPr>
              <a:t>dotnet</a:t>
            </a:r>
            <a:r>
              <a:rPr lang="zh-CN" altLang="en-US" dirty="0">
                <a:latin typeface="华文新魏" panose="02010800040101010101" pitchFamily="2" charset="-122"/>
                <a:ea typeface="华文新魏" panose="02010800040101010101" pitchFamily="2" charset="-122"/>
              </a:rPr>
              <a:t>跨平台”和“移动开发和人工智能”，同时积极参与</a:t>
            </a:r>
            <a:r>
              <a:rPr lang="en-US" altLang="zh-CN" dirty="0">
                <a:latin typeface="华文新魏" panose="02010800040101010101" pitchFamily="2" charset="-122"/>
                <a:ea typeface="华文新魏" panose="02010800040101010101" pitchFamily="2" charset="-122"/>
              </a:rPr>
              <a:t>.NET</a:t>
            </a:r>
            <a:r>
              <a:rPr lang="zh-CN" altLang="en-US" dirty="0">
                <a:latin typeface="华文新魏" panose="02010800040101010101" pitchFamily="2" charset="-122"/>
                <a:ea typeface="华文新魏" panose="02010800040101010101" pitchFamily="2" charset="-122"/>
              </a:rPr>
              <a:t>社区开源项目，被尊称为张队长 </a:t>
            </a:r>
            <a:endParaRPr lang="en-US" altLang="zh-CN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3D904DEE-DAC6-4F54-8862-BBDD0829BDB8}"/>
              </a:ext>
            </a:extLst>
          </p:cNvPr>
          <p:cNvSpPr txBox="1">
            <a:spLocks/>
          </p:cNvSpPr>
          <p:nvPr/>
        </p:nvSpPr>
        <p:spPr>
          <a:xfrm>
            <a:off x="4413998" y="3495372"/>
            <a:ext cx="3204413" cy="2895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400" dirty="0">
                <a:latin typeface="华文仿宋" panose="02010600040101010101" pitchFamily="2" charset="-122"/>
                <a:ea typeface="华文仿宋" panose="02010600040101010101" pitchFamily="2" charset="-122"/>
              </a:rPr>
              <a:t> </a:t>
            </a:r>
            <a:r>
              <a:rPr lang="zh-CN" altLang="en-US" sz="1400" dirty="0">
                <a:latin typeface="华文仿宋" panose="02010600040101010101" pitchFamily="2" charset="-122"/>
                <a:ea typeface="华文仿宋" panose="02010600040101010101" pitchFamily="2" charset="-122"/>
              </a:rPr>
              <a:t>腾讯</a:t>
            </a:r>
            <a:r>
              <a:rPr lang="en-US" altLang="zh-CN" sz="1400" dirty="0">
                <a:latin typeface="华文仿宋" panose="02010600040101010101" pitchFamily="2" charset="-122"/>
                <a:ea typeface="华文仿宋" panose="02010600040101010101" pitchFamily="2" charset="-122"/>
              </a:rPr>
              <a:t>IT </a:t>
            </a:r>
            <a:r>
              <a:rPr lang="zh-CN" altLang="en-US" sz="1400" dirty="0">
                <a:latin typeface="华文仿宋" panose="02010600040101010101" pitchFamily="2" charset="-122"/>
                <a:ea typeface="华文仿宋" panose="02010600040101010101" pitchFamily="2" charset="-122"/>
              </a:rPr>
              <a:t>基础架构服务</a:t>
            </a:r>
            <a:endParaRPr lang="en-US" altLang="zh-CN" sz="1400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r>
              <a:rPr lang="en-US" altLang="zh-CN" sz="1400" dirty="0">
                <a:latin typeface="华文仿宋" panose="02010600040101010101" pitchFamily="2" charset="-122"/>
                <a:ea typeface="华文仿宋" panose="02010600040101010101" pitchFamily="2" charset="-122"/>
              </a:rPr>
              <a:t> </a:t>
            </a:r>
            <a:r>
              <a:rPr lang="zh-CN" altLang="en-US" sz="1400" dirty="0">
                <a:latin typeface="华文仿宋" panose="02010600040101010101" pitchFamily="2" charset="-122"/>
                <a:ea typeface="华文仿宋" panose="02010600040101010101" pitchFamily="2" charset="-122"/>
              </a:rPr>
              <a:t>财付通清算网关</a:t>
            </a:r>
            <a:endParaRPr lang="en-US" altLang="zh-CN" sz="1400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r>
              <a:rPr lang="en-US" altLang="zh-CN" sz="1400" dirty="0">
                <a:latin typeface="华文仿宋" panose="02010600040101010101" pitchFamily="2" charset="-122"/>
                <a:ea typeface="华文仿宋" panose="02010600040101010101" pitchFamily="2" charset="-122"/>
              </a:rPr>
              <a:t> </a:t>
            </a:r>
            <a:r>
              <a:rPr lang="zh-CN" altLang="en-US" sz="1400" dirty="0">
                <a:latin typeface="华文仿宋" panose="02010600040101010101" pitchFamily="2" charset="-122"/>
                <a:ea typeface="华文仿宋" panose="02010600040101010101" pitchFamily="2" charset="-122"/>
              </a:rPr>
              <a:t>深圳市敢为软件技术有限公司</a:t>
            </a:r>
            <a:endParaRPr lang="en-US" altLang="zh-CN" sz="1400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r>
              <a:rPr lang="en-US" altLang="zh-CN" sz="1400" dirty="0">
                <a:latin typeface="华文仿宋" panose="02010600040101010101" pitchFamily="2" charset="-122"/>
                <a:ea typeface="华文仿宋" panose="02010600040101010101" pitchFamily="2" charset="-122"/>
              </a:rPr>
              <a:t> </a:t>
            </a:r>
            <a:r>
              <a:rPr lang="zh-CN" altLang="en-US" sz="1400" dirty="0">
                <a:latin typeface="华文仿宋" panose="02010600040101010101" pitchFamily="2" charset="-122"/>
                <a:ea typeface="华文仿宋" panose="02010600040101010101" pitchFamily="2" charset="-122"/>
              </a:rPr>
              <a:t>金龙鱼</a:t>
            </a:r>
            <a:endParaRPr lang="en-US" altLang="zh-CN" sz="1400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r>
              <a:rPr lang="zh-CN" altLang="en-US" sz="1400" dirty="0">
                <a:latin typeface="华文仿宋" panose="02010600040101010101" pitchFamily="2" charset="-122"/>
                <a:ea typeface="华文仿宋" panose="02010600040101010101" pitchFamily="2" charset="-122"/>
              </a:rPr>
              <a:t> 立邦漆</a:t>
            </a:r>
            <a:endParaRPr lang="en-US" altLang="zh-CN" sz="1400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r>
              <a:rPr lang="en-US" altLang="zh-CN" sz="1400" dirty="0">
                <a:latin typeface="华文仿宋" panose="02010600040101010101" pitchFamily="2" charset="-122"/>
                <a:ea typeface="华文仿宋" panose="02010600040101010101" pitchFamily="2" charset="-122"/>
              </a:rPr>
              <a:t> </a:t>
            </a:r>
            <a:r>
              <a:rPr lang="zh-CN" altLang="en-US" sz="1400" dirty="0">
                <a:latin typeface="华文仿宋" panose="02010600040101010101" pitchFamily="2" charset="-122"/>
                <a:ea typeface="华文仿宋" panose="02010600040101010101" pitchFamily="2" charset="-122"/>
              </a:rPr>
              <a:t>轻岁面膜</a:t>
            </a:r>
            <a:endParaRPr lang="en-US" altLang="zh-CN" sz="1400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0825455-F0D3-4E38-8F4C-4EECB7406BA2}"/>
              </a:ext>
            </a:extLst>
          </p:cNvPr>
          <p:cNvSpPr txBox="1"/>
          <p:nvPr/>
        </p:nvSpPr>
        <p:spPr>
          <a:xfrm>
            <a:off x="4193859" y="2998110"/>
            <a:ext cx="16273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i="1" dirty="0">
                <a:latin typeface="汉仪智楷繁" panose="02010600000101010101" pitchFamily="2" charset="-122"/>
                <a:ea typeface="汉仪智楷繁" panose="02010600000101010101" pitchFamily="2" charset="-122"/>
              </a:rPr>
              <a:t>项目经验</a:t>
            </a:r>
          </a:p>
        </p:txBody>
      </p:sp>
    </p:spTree>
    <p:extLst>
      <p:ext uri="{BB962C8B-B14F-4D97-AF65-F5344CB8AC3E}">
        <p14:creationId xmlns:p14="http://schemas.microsoft.com/office/powerpoint/2010/main" val="291506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38ED50-6345-43EF-9612-325590254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Also new in ASP.NET Core 3.0</a:t>
            </a:r>
            <a:br>
              <a:rPr lang="en-US" b="1" dirty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endParaRPr lang="en-US" b="1" dirty="0">
              <a:solidFill>
                <a:schemeClr val="accent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06145B-6D96-49BC-9C0E-B08D500D3A0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22411" y="1434890"/>
            <a:ext cx="10079477" cy="4930581"/>
          </a:xfrm>
        </p:spPr>
        <p:txBody>
          <a:bodyPr numCol="2"/>
          <a:lstStyle/>
          <a:p>
            <a:r>
              <a:rPr lang="en-US" b="1" dirty="0" err="1">
                <a:solidFill>
                  <a:srgbClr val="00B0F0"/>
                </a:solidFill>
              </a:rPr>
              <a:t>Blazor</a:t>
            </a:r>
            <a:r>
              <a:rPr lang="en-US" b="1" dirty="0">
                <a:solidFill>
                  <a:srgbClr val="00B0F0"/>
                </a:solidFill>
              </a:rPr>
              <a:t> (server-side)</a:t>
            </a:r>
          </a:p>
          <a:p>
            <a:r>
              <a:rPr lang="en-US" b="1" dirty="0" err="1">
                <a:solidFill>
                  <a:srgbClr val="00B0F0"/>
                </a:solidFill>
              </a:rPr>
              <a:t>gRPC</a:t>
            </a:r>
            <a:endParaRPr lang="en-US" b="1" dirty="0">
              <a:solidFill>
                <a:srgbClr val="00B0F0"/>
              </a:solidFill>
            </a:endParaRPr>
          </a:p>
          <a:p>
            <a:r>
              <a:rPr lang="en-US" b="1" dirty="0">
                <a:solidFill>
                  <a:srgbClr val="00B0F0"/>
                </a:solidFill>
              </a:rPr>
              <a:t>Worker</a:t>
            </a:r>
          </a:p>
          <a:p>
            <a:r>
              <a:rPr lang="en-US" dirty="0"/>
              <a:t>Simplified shared framework</a:t>
            </a:r>
          </a:p>
          <a:p>
            <a:r>
              <a:rPr lang="en-US" dirty="0" err="1"/>
              <a:t>IdentityServer</a:t>
            </a:r>
            <a:endParaRPr lang="en-US" dirty="0"/>
          </a:p>
          <a:p>
            <a:r>
              <a:rPr lang="en-US" dirty="0"/>
              <a:t>API code generation</a:t>
            </a:r>
          </a:p>
          <a:p>
            <a:r>
              <a:rPr lang="en-US" dirty="0"/>
              <a:t>Endpoint routing integration</a:t>
            </a:r>
          </a:p>
          <a:p>
            <a:r>
              <a:rPr lang="en-US" dirty="0"/>
              <a:t>C# 8 in Razor &amp; MVC</a:t>
            </a:r>
          </a:p>
          <a:p>
            <a:r>
              <a:rPr lang="en-US" dirty="0"/>
              <a:t>JSON</a:t>
            </a:r>
          </a:p>
          <a:p>
            <a:r>
              <a:rPr lang="en-US" dirty="0"/>
              <a:t>Windows service support</a:t>
            </a:r>
          </a:p>
          <a:p>
            <a:r>
              <a:rPr lang="en-US" dirty="0" err="1"/>
              <a:t>SignalR</a:t>
            </a:r>
            <a:r>
              <a:rPr lang="en-US" dirty="0"/>
              <a:t> auto-reconnect, streaming</a:t>
            </a:r>
          </a:p>
          <a:p>
            <a:r>
              <a:rPr lang="en-US" i="1" dirty="0" err="1"/>
              <a:t>SignalR</a:t>
            </a:r>
            <a:r>
              <a:rPr lang="en-US" i="1" dirty="0"/>
              <a:t> C++ client*</a:t>
            </a:r>
          </a:p>
          <a:p>
            <a:r>
              <a:rPr lang="en-US" i="1" dirty="0"/>
              <a:t>Event counters*</a:t>
            </a:r>
          </a:p>
          <a:p>
            <a:r>
              <a:rPr lang="en-US" i="1" dirty="0"/>
              <a:t>Certificate &amp; Kerberos authentication*</a:t>
            </a:r>
          </a:p>
          <a:p>
            <a:r>
              <a:rPr lang="en-US" dirty="0"/>
              <a:t>Performance</a:t>
            </a:r>
          </a:p>
          <a:p>
            <a:endParaRPr lang="en-US" dirty="0"/>
          </a:p>
          <a:p>
            <a:r>
              <a:rPr lang="en-US" i="1" dirty="0"/>
              <a:t>*Coming soon!</a:t>
            </a:r>
          </a:p>
        </p:txBody>
      </p:sp>
    </p:spTree>
    <p:extLst>
      <p:ext uri="{BB962C8B-B14F-4D97-AF65-F5344CB8AC3E}">
        <p14:creationId xmlns:p14="http://schemas.microsoft.com/office/powerpoint/2010/main" val="2756113043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2A701-88A2-4A2C-8F04-39ADC3018C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71600"/>
          </a:xfrm>
        </p:spPr>
        <p:txBody>
          <a:bodyPr/>
          <a:lstStyle/>
          <a:p>
            <a:r>
              <a:rPr lang="en-US" dirty="0"/>
              <a:t>References</a:t>
            </a:r>
            <a:br>
              <a:rPr lang="en-US" dirty="0"/>
            </a:br>
            <a:endParaRPr lang="it-IT" dirty="0"/>
          </a:p>
        </p:txBody>
      </p: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FE055B3F-1E95-4710-9300-D3E60571F1F5}"/>
              </a:ext>
            </a:extLst>
          </p:cNvPr>
          <p:cNvGrpSpPr/>
          <p:nvPr/>
        </p:nvGrpSpPr>
        <p:grpSpPr>
          <a:xfrm>
            <a:off x="1603578" y="1478246"/>
            <a:ext cx="3153858" cy="2267121"/>
            <a:chOff x="951470" y="2125361"/>
            <a:chExt cx="2150076" cy="1544596"/>
          </a:xfrm>
        </p:grpSpPr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D396EBAE-7B4A-422C-A38C-253E2F627FEF}"/>
                </a:ext>
              </a:extLst>
            </p:cNvPr>
            <p:cNvSpPr/>
            <p:nvPr/>
          </p:nvSpPr>
          <p:spPr bwMode="auto">
            <a:xfrm>
              <a:off x="951470" y="2588260"/>
              <a:ext cx="2150076" cy="1081697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999" kern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7441EAB4-8EFB-4A9E-9951-52302C4C7E6A}"/>
                </a:ext>
              </a:extLst>
            </p:cNvPr>
            <p:cNvGrpSpPr/>
            <p:nvPr/>
          </p:nvGrpSpPr>
          <p:grpSpPr>
            <a:xfrm>
              <a:off x="951470" y="2125361"/>
              <a:ext cx="2150076" cy="462899"/>
              <a:chOff x="951470" y="2125361"/>
              <a:chExt cx="2150076" cy="462899"/>
            </a:xfrm>
          </p:grpSpPr>
          <p:sp>
            <p:nvSpPr>
              <p:cNvPr id="121" name="Rectangle 120">
                <a:extLst>
                  <a:ext uri="{FF2B5EF4-FFF2-40B4-BE49-F238E27FC236}">
                    <a16:creationId xmlns:a16="http://schemas.microsoft.com/office/drawing/2014/main" id="{EE25CBE9-AD39-477C-8AB1-0BCC290583AC}"/>
                  </a:ext>
                </a:extLst>
              </p:cNvPr>
              <p:cNvSpPr/>
              <p:nvPr/>
            </p:nvSpPr>
            <p:spPr bwMode="auto">
              <a:xfrm>
                <a:off x="951470" y="2125362"/>
                <a:ext cx="2150076" cy="462898"/>
              </a:xfrm>
              <a:prstGeom prst="rect">
                <a:avLst/>
              </a:prstGeom>
              <a:solidFill>
                <a:srgbClr val="E6E6E6">
                  <a:lumMod val="75000"/>
                </a:srgbClr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192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999" kern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122" name="Group 121">
                <a:extLst>
                  <a:ext uri="{FF2B5EF4-FFF2-40B4-BE49-F238E27FC236}">
                    <a16:creationId xmlns:a16="http://schemas.microsoft.com/office/drawing/2014/main" id="{73414315-2459-4C38-8950-CEB1D87A78D4}"/>
                  </a:ext>
                </a:extLst>
              </p:cNvPr>
              <p:cNvGrpSpPr/>
              <p:nvPr/>
            </p:nvGrpSpPr>
            <p:grpSpPr>
              <a:xfrm>
                <a:off x="2937164" y="2125362"/>
                <a:ext cx="164382" cy="164382"/>
                <a:chOff x="2937164" y="2125362"/>
                <a:chExt cx="164382" cy="164382"/>
              </a:xfrm>
            </p:grpSpPr>
            <p:sp>
              <p:nvSpPr>
                <p:cNvPr id="137" name="Rectangle 136">
                  <a:extLst>
                    <a:ext uri="{FF2B5EF4-FFF2-40B4-BE49-F238E27FC236}">
                      <a16:creationId xmlns:a16="http://schemas.microsoft.com/office/drawing/2014/main" id="{3C582977-491A-4568-BA7B-977FC2EFDFC5}"/>
                    </a:ext>
                  </a:extLst>
                </p:cNvPr>
                <p:cNvSpPr/>
                <p:nvPr/>
              </p:nvSpPr>
              <p:spPr bwMode="auto">
                <a:xfrm>
                  <a:off x="2937164" y="2125362"/>
                  <a:ext cx="164382" cy="164382"/>
                </a:xfrm>
                <a:prstGeom prst="rect">
                  <a:avLst/>
                </a:prstGeom>
                <a:solidFill>
                  <a:srgbClr val="D83B01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192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1999" kern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38" name="Cross 137">
                  <a:extLst>
                    <a:ext uri="{FF2B5EF4-FFF2-40B4-BE49-F238E27FC236}">
                      <a16:creationId xmlns:a16="http://schemas.microsoft.com/office/drawing/2014/main" id="{1C0180CB-A206-4467-B68E-E1546C6FC3F4}"/>
                    </a:ext>
                  </a:extLst>
                </p:cNvPr>
                <p:cNvSpPr/>
                <p:nvPr/>
              </p:nvSpPr>
              <p:spPr bwMode="auto">
                <a:xfrm rot="2730422">
                  <a:off x="2959692" y="2146307"/>
                  <a:ext cx="125677" cy="125677"/>
                </a:xfrm>
                <a:prstGeom prst="plus">
                  <a:avLst>
                    <a:gd name="adj" fmla="val 41223"/>
                  </a:avLst>
                </a:prstGeom>
                <a:solidFill>
                  <a:srgbClr val="FFFFFF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192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1999" kern="0" err="1">
                    <a:solidFill>
                      <a:srgbClr val="FF0000"/>
                    </a:solidFill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123" name="Group 122">
                <a:extLst>
                  <a:ext uri="{FF2B5EF4-FFF2-40B4-BE49-F238E27FC236}">
                    <a16:creationId xmlns:a16="http://schemas.microsoft.com/office/drawing/2014/main" id="{04F15045-A093-482D-80ED-78118E33D2C8}"/>
                  </a:ext>
                </a:extLst>
              </p:cNvPr>
              <p:cNvGrpSpPr/>
              <p:nvPr/>
            </p:nvGrpSpPr>
            <p:grpSpPr>
              <a:xfrm>
                <a:off x="2733964" y="2125361"/>
                <a:ext cx="164382" cy="164382"/>
                <a:chOff x="2733964" y="2125361"/>
                <a:chExt cx="164382" cy="164382"/>
              </a:xfrm>
            </p:grpSpPr>
            <p:sp>
              <p:nvSpPr>
                <p:cNvPr id="135" name="Rectangle 134">
                  <a:extLst>
                    <a:ext uri="{FF2B5EF4-FFF2-40B4-BE49-F238E27FC236}">
                      <a16:creationId xmlns:a16="http://schemas.microsoft.com/office/drawing/2014/main" id="{D5B2E3EB-EDA3-47C6-BD23-80630368F480}"/>
                    </a:ext>
                  </a:extLst>
                </p:cNvPr>
                <p:cNvSpPr/>
                <p:nvPr/>
              </p:nvSpPr>
              <p:spPr bwMode="auto">
                <a:xfrm>
                  <a:off x="2733964" y="2125361"/>
                  <a:ext cx="164382" cy="164382"/>
                </a:xfrm>
                <a:prstGeom prst="rect">
                  <a:avLst/>
                </a:prstGeom>
                <a:solidFill>
                  <a:srgbClr val="E6E6E6">
                    <a:lumMod val="50000"/>
                  </a:srgbClr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192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1999" kern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36" name="Frame 135">
                  <a:extLst>
                    <a:ext uri="{FF2B5EF4-FFF2-40B4-BE49-F238E27FC236}">
                      <a16:creationId xmlns:a16="http://schemas.microsoft.com/office/drawing/2014/main" id="{24C886FB-6624-488C-80F4-23F75D5A7FE6}"/>
                    </a:ext>
                  </a:extLst>
                </p:cNvPr>
                <p:cNvSpPr/>
                <p:nvPr/>
              </p:nvSpPr>
              <p:spPr bwMode="auto">
                <a:xfrm>
                  <a:off x="2762687" y="2147260"/>
                  <a:ext cx="110423" cy="110423"/>
                </a:xfrm>
                <a:prstGeom prst="frame">
                  <a:avLst>
                    <a:gd name="adj1" fmla="val 19401"/>
                  </a:avLst>
                </a:prstGeom>
                <a:solidFill>
                  <a:srgbClr val="FFFFFF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192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1999" kern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124" name="Group 123">
                <a:extLst>
                  <a:ext uri="{FF2B5EF4-FFF2-40B4-BE49-F238E27FC236}">
                    <a16:creationId xmlns:a16="http://schemas.microsoft.com/office/drawing/2014/main" id="{8655EC6C-957B-4138-A59F-5628695767B1}"/>
                  </a:ext>
                </a:extLst>
              </p:cNvPr>
              <p:cNvGrpSpPr/>
              <p:nvPr/>
            </p:nvGrpSpPr>
            <p:grpSpPr>
              <a:xfrm>
                <a:off x="2525684" y="2125361"/>
                <a:ext cx="164382" cy="164382"/>
                <a:chOff x="2525684" y="2125361"/>
                <a:chExt cx="164382" cy="164382"/>
              </a:xfrm>
            </p:grpSpPr>
            <p:sp>
              <p:nvSpPr>
                <p:cNvPr id="133" name="Rectangle 132">
                  <a:extLst>
                    <a:ext uri="{FF2B5EF4-FFF2-40B4-BE49-F238E27FC236}">
                      <a16:creationId xmlns:a16="http://schemas.microsoft.com/office/drawing/2014/main" id="{2E7D5D68-D29A-4DAF-8347-2648F5684107}"/>
                    </a:ext>
                  </a:extLst>
                </p:cNvPr>
                <p:cNvSpPr/>
                <p:nvPr/>
              </p:nvSpPr>
              <p:spPr bwMode="auto">
                <a:xfrm>
                  <a:off x="2525684" y="2125361"/>
                  <a:ext cx="164382" cy="164382"/>
                </a:xfrm>
                <a:prstGeom prst="rect">
                  <a:avLst/>
                </a:prstGeom>
                <a:solidFill>
                  <a:srgbClr val="E6E6E6">
                    <a:lumMod val="50000"/>
                  </a:srgbClr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192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1999" kern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34" name="Rectangle 133">
                  <a:extLst>
                    <a:ext uri="{FF2B5EF4-FFF2-40B4-BE49-F238E27FC236}">
                      <a16:creationId xmlns:a16="http://schemas.microsoft.com/office/drawing/2014/main" id="{BBB39E3C-FC79-4B0C-AD5A-0ABE545BD5E4}"/>
                    </a:ext>
                  </a:extLst>
                </p:cNvPr>
                <p:cNvSpPr/>
                <p:nvPr/>
              </p:nvSpPr>
              <p:spPr bwMode="auto">
                <a:xfrm>
                  <a:off x="2550343" y="2230251"/>
                  <a:ext cx="115063" cy="27432"/>
                </a:xfrm>
                <a:prstGeom prst="rect">
                  <a:avLst/>
                </a:prstGeom>
                <a:solidFill>
                  <a:srgbClr val="FFFFFF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192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1999" kern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125" name="Group 124">
                <a:extLst>
                  <a:ext uri="{FF2B5EF4-FFF2-40B4-BE49-F238E27FC236}">
                    <a16:creationId xmlns:a16="http://schemas.microsoft.com/office/drawing/2014/main" id="{97239BD0-E06C-4B06-A63A-09EC14F336B4}"/>
                  </a:ext>
                </a:extLst>
              </p:cNvPr>
              <p:cNvGrpSpPr/>
              <p:nvPr/>
            </p:nvGrpSpPr>
            <p:grpSpPr>
              <a:xfrm>
                <a:off x="1028835" y="2330877"/>
                <a:ext cx="2016554" cy="199824"/>
                <a:chOff x="1028835" y="2330877"/>
                <a:chExt cx="2016554" cy="199824"/>
              </a:xfrm>
            </p:grpSpPr>
            <p:sp>
              <p:nvSpPr>
                <p:cNvPr id="126" name="Rectangle 125">
                  <a:extLst>
                    <a:ext uri="{FF2B5EF4-FFF2-40B4-BE49-F238E27FC236}">
                      <a16:creationId xmlns:a16="http://schemas.microsoft.com/office/drawing/2014/main" id="{C38D801C-E8E4-4FA9-A1CF-4956FD8E9618}"/>
                    </a:ext>
                  </a:extLst>
                </p:cNvPr>
                <p:cNvSpPr/>
                <p:nvPr/>
              </p:nvSpPr>
              <p:spPr bwMode="auto">
                <a:xfrm>
                  <a:off x="1342731" y="2334258"/>
                  <a:ext cx="1600780" cy="196443"/>
                </a:xfrm>
                <a:prstGeom prst="rect">
                  <a:avLst/>
                </a:prstGeom>
                <a:solidFill>
                  <a:srgbClr val="FFFFFF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91416" tIns="146266" rIns="182832" bIns="146266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192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r>
                    <a:rPr lang="en-US" sz="900" b="1" kern="0">
                      <a:solidFill>
                        <a:srgbClr val="E6E6E6">
                          <a:lumMod val="75000"/>
                        </a:srgbClr>
                      </a:solidFill>
                      <a:latin typeface="Consolas" panose="020B0609020204030204" pitchFamily="49" charset="0"/>
                      <a:ea typeface="Segoe UI" pitchFamily="34" charset="0"/>
                      <a:cs typeface="Segoe UI" pitchFamily="34" charset="0"/>
                    </a:rPr>
                    <a:t>http://..</a:t>
                  </a:r>
                </a:p>
              </p:txBody>
            </p:sp>
            <p:sp>
              <p:nvSpPr>
                <p:cNvPr id="127" name="Isosceles Triangle 126">
                  <a:extLst>
                    <a:ext uri="{FF2B5EF4-FFF2-40B4-BE49-F238E27FC236}">
                      <a16:creationId xmlns:a16="http://schemas.microsoft.com/office/drawing/2014/main" id="{7FD47547-36DE-4D3B-AB8A-0345A98C7133}"/>
                    </a:ext>
                  </a:extLst>
                </p:cNvPr>
                <p:cNvSpPr/>
                <p:nvPr/>
              </p:nvSpPr>
              <p:spPr bwMode="auto">
                <a:xfrm rot="16200000">
                  <a:off x="981973" y="2377739"/>
                  <a:ext cx="196444" cy="102719"/>
                </a:xfrm>
                <a:prstGeom prst="triangle">
                  <a:avLst/>
                </a:prstGeom>
                <a:solidFill>
                  <a:srgbClr val="E6E6E6">
                    <a:lumMod val="50000"/>
                  </a:srgbClr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192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1999" kern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28" name="Isosceles Triangle 127">
                  <a:extLst>
                    <a:ext uri="{FF2B5EF4-FFF2-40B4-BE49-F238E27FC236}">
                      <a16:creationId xmlns:a16="http://schemas.microsoft.com/office/drawing/2014/main" id="{A23B044B-C90C-46AE-98EF-4EBAF31FDA17}"/>
                    </a:ext>
                  </a:extLst>
                </p:cNvPr>
                <p:cNvSpPr/>
                <p:nvPr/>
              </p:nvSpPr>
              <p:spPr bwMode="auto">
                <a:xfrm rot="5400000">
                  <a:off x="1138921" y="2377740"/>
                  <a:ext cx="196444" cy="102719"/>
                </a:xfrm>
                <a:prstGeom prst="triangle">
                  <a:avLst/>
                </a:prstGeom>
                <a:solidFill>
                  <a:srgbClr val="E6E6E6">
                    <a:lumMod val="50000"/>
                  </a:srgbClr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192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1999" kern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grpSp>
              <p:nvGrpSpPr>
                <p:cNvPr id="129" name="Group 128">
                  <a:extLst>
                    <a:ext uri="{FF2B5EF4-FFF2-40B4-BE49-F238E27FC236}">
                      <a16:creationId xmlns:a16="http://schemas.microsoft.com/office/drawing/2014/main" id="{DB2F26CB-1F7E-4C93-BC68-605552CC98E7}"/>
                    </a:ext>
                  </a:extLst>
                </p:cNvPr>
                <p:cNvGrpSpPr/>
                <p:nvPr/>
              </p:nvGrpSpPr>
              <p:grpSpPr>
                <a:xfrm>
                  <a:off x="2999669" y="2343459"/>
                  <a:ext cx="45720" cy="177841"/>
                  <a:chOff x="2999669" y="2343459"/>
                  <a:chExt cx="45720" cy="177841"/>
                </a:xfrm>
              </p:grpSpPr>
              <p:sp>
                <p:nvSpPr>
                  <p:cNvPr id="130" name="Oval 129">
                    <a:extLst>
                      <a:ext uri="{FF2B5EF4-FFF2-40B4-BE49-F238E27FC236}">
                        <a16:creationId xmlns:a16="http://schemas.microsoft.com/office/drawing/2014/main" id="{20F96F76-C9A7-4F47-8BCD-7EF82C61F96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999670" y="2343459"/>
                    <a:ext cx="45719" cy="45719"/>
                  </a:xfrm>
                  <a:prstGeom prst="ellipse">
                    <a:avLst/>
                  </a:prstGeom>
                  <a:solidFill>
                    <a:srgbClr val="E6E6E6">
                      <a:lumMod val="50000"/>
                    </a:srgbClr>
                  </a:solidFill>
                  <a:ln w="9525" cap="flat" cmpd="sng" algn="ctr">
                    <a:noFill/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defTabSz="932192" fontAlgn="base">
                      <a:spcBef>
                        <a:spcPct val="0"/>
                      </a:spcBef>
                      <a:spcAft>
                        <a:spcPct val="0"/>
                      </a:spcAft>
                      <a:defRPr/>
                    </a:pPr>
                    <a:endParaRPr lang="en-US" sz="1999" kern="0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Segoe UI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131" name="Oval 130">
                    <a:extLst>
                      <a:ext uri="{FF2B5EF4-FFF2-40B4-BE49-F238E27FC236}">
                        <a16:creationId xmlns:a16="http://schemas.microsoft.com/office/drawing/2014/main" id="{9BE8D7B4-A461-471E-8827-5E044F8016F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999670" y="2409520"/>
                    <a:ext cx="45719" cy="45719"/>
                  </a:xfrm>
                  <a:prstGeom prst="ellipse">
                    <a:avLst/>
                  </a:prstGeom>
                  <a:solidFill>
                    <a:srgbClr val="E6E6E6">
                      <a:lumMod val="50000"/>
                    </a:srgbClr>
                  </a:solidFill>
                  <a:ln w="9525" cap="flat" cmpd="sng" algn="ctr">
                    <a:noFill/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defTabSz="932192" fontAlgn="base">
                      <a:spcBef>
                        <a:spcPct val="0"/>
                      </a:spcBef>
                      <a:spcAft>
                        <a:spcPct val="0"/>
                      </a:spcAft>
                      <a:defRPr/>
                    </a:pPr>
                    <a:endParaRPr lang="en-US" sz="1999" kern="0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Segoe UI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132" name="Oval 131">
                    <a:extLst>
                      <a:ext uri="{FF2B5EF4-FFF2-40B4-BE49-F238E27FC236}">
                        <a16:creationId xmlns:a16="http://schemas.microsoft.com/office/drawing/2014/main" id="{1833164B-3714-4AA1-AF90-20578B2A4DC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999669" y="2475581"/>
                    <a:ext cx="45719" cy="45719"/>
                  </a:xfrm>
                  <a:prstGeom prst="ellipse">
                    <a:avLst/>
                  </a:prstGeom>
                  <a:solidFill>
                    <a:srgbClr val="E6E6E6">
                      <a:lumMod val="50000"/>
                    </a:srgbClr>
                  </a:solidFill>
                  <a:ln w="9525" cap="flat" cmpd="sng" algn="ctr">
                    <a:noFill/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defTabSz="932192" fontAlgn="base">
                      <a:spcBef>
                        <a:spcPct val="0"/>
                      </a:spcBef>
                      <a:spcAft>
                        <a:spcPct val="0"/>
                      </a:spcAft>
                      <a:defRPr/>
                    </a:pPr>
                    <a:endParaRPr lang="en-US" sz="1999" kern="0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Segoe UI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</p:grpSp>
          </p:grpSp>
        </p:grpSp>
      </p:grpSp>
      <p:sp>
        <p:nvSpPr>
          <p:cNvPr id="141" name="TextBox 140">
            <a:extLst>
              <a:ext uri="{FF2B5EF4-FFF2-40B4-BE49-F238E27FC236}">
                <a16:creationId xmlns:a16="http://schemas.microsoft.com/office/drawing/2014/main" id="{8454FCCE-C5B1-4D28-80F1-DEF1BE5FBF75}"/>
              </a:ext>
            </a:extLst>
          </p:cNvPr>
          <p:cNvSpPr txBox="1"/>
          <p:nvPr/>
        </p:nvSpPr>
        <p:spPr>
          <a:xfrm>
            <a:off x="1594828" y="3940612"/>
            <a:ext cx="3842672" cy="27689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797" indent="-342797" defTabSz="914093">
              <a:buFont typeface="Arial" panose="020B0604020202020204" pitchFamily="34" charset="0"/>
              <a:buChar char="•"/>
              <a:defRPr/>
            </a:pPr>
            <a:r>
              <a:rPr lang="en-US" sz="1999" kern="0" dirty="0"/>
              <a:t>Blazor </a:t>
            </a:r>
            <a:br>
              <a:rPr lang="en-US" sz="1999" kern="0" dirty="0"/>
            </a:br>
            <a:r>
              <a:rPr lang="en-US" sz="1999" kern="0" dirty="0">
                <a:hlinkClick r:id="rId3"/>
              </a:rPr>
              <a:t>https://bit.ly/2xJbcIK</a:t>
            </a:r>
            <a:r>
              <a:rPr lang="en-US" sz="1999" kern="0" dirty="0"/>
              <a:t> </a:t>
            </a:r>
          </a:p>
          <a:p>
            <a:pPr marL="342797" indent="-342797" defTabSz="914093">
              <a:buFont typeface="Arial" panose="020B0604020202020204" pitchFamily="34" charset="0"/>
              <a:buChar char="•"/>
              <a:defRPr/>
            </a:pPr>
            <a:r>
              <a:rPr lang="en-US" sz="1999" kern="0" dirty="0" err="1"/>
              <a:t>Blazor</a:t>
            </a:r>
            <a:r>
              <a:rPr lang="en-US" sz="1999" kern="0" dirty="0"/>
              <a:t> Components</a:t>
            </a:r>
            <a:br>
              <a:rPr lang="en-US" sz="1999" kern="0" dirty="0"/>
            </a:br>
            <a:r>
              <a:rPr lang="en-US" sz="1999" kern="0" dirty="0">
                <a:hlinkClick r:id="rId4"/>
              </a:rPr>
              <a:t>https://bit.ly/2LSJrWy</a:t>
            </a:r>
            <a:r>
              <a:rPr lang="en-US" sz="1999" kern="0" dirty="0"/>
              <a:t> </a:t>
            </a:r>
          </a:p>
          <a:p>
            <a:pPr marL="342797" indent="-342797" defTabSz="914093">
              <a:buFont typeface="Arial" panose="020B0604020202020204" pitchFamily="34" charset="0"/>
              <a:buChar char="•"/>
              <a:defRPr/>
            </a:pPr>
            <a:r>
              <a:rPr lang="en-US" sz="1999" b="1" kern="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TONS OF BLAZOR RESOURCES</a:t>
            </a:r>
            <a:br>
              <a:rPr lang="en-US" sz="1999" kern="0" dirty="0"/>
            </a:br>
            <a:r>
              <a:rPr lang="en-US" sz="1999" kern="0" dirty="0">
                <a:hlinkClick r:id="rId5"/>
              </a:rPr>
              <a:t>https://bit.ly/2K9opyd</a:t>
            </a:r>
            <a:r>
              <a:rPr lang="en-US" sz="1999" kern="0" dirty="0"/>
              <a:t> </a:t>
            </a:r>
          </a:p>
          <a:p>
            <a:pPr marL="342797" indent="-342797" defTabSz="914093">
              <a:buFont typeface="Arial" panose="020B0604020202020204" pitchFamily="34" charset="0"/>
              <a:buChar char="•"/>
              <a:defRPr/>
            </a:pPr>
            <a:r>
              <a:rPr lang="en-US" sz="1999" kern="0" dirty="0"/>
              <a:t>Blazor Workshop</a:t>
            </a:r>
            <a:br>
              <a:rPr lang="en-US" sz="1999" kern="0" dirty="0"/>
            </a:br>
            <a:r>
              <a:rPr lang="en-US" sz="2000" dirty="0">
                <a:hlinkClick r:id="rId6"/>
              </a:rPr>
              <a:t>https://bit.ly/2LUJD7n</a:t>
            </a:r>
            <a:r>
              <a:rPr lang="en-US" sz="2000" dirty="0"/>
              <a:t> </a:t>
            </a:r>
            <a:endParaRPr lang="en-US" sz="1999" kern="0" dirty="0"/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3537FB27-4B0F-4230-8050-83ABB326B5DE}"/>
              </a:ext>
            </a:extLst>
          </p:cNvPr>
          <p:cNvSpPr txBox="1"/>
          <p:nvPr/>
        </p:nvSpPr>
        <p:spPr>
          <a:xfrm>
            <a:off x="5556325" y="3874423"/>
            <a:ext cx="2806856" cy="246208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797" indent="-342797" defTabSz="914093">
              <a:buFont typeface="Arial" panose="020B0604020202020204" pitchFamily="34" charset="0"/>
              <a:buChar char="•"/>
              <a:defRPr/>
            </a:pPr>
            <a:r>
              <a:rPr lang="en-US" sz="1999" kern="0" dirty="0" err="1"/>
              <a:t>gRPC</a:t>
            </a:r>
            <a:br>
              <a:rPr lang="en-US" sz="1999" kern="0" dirty="0"/>
            </a:br>
            <a:r>
              <a:rPr lang="en-US" sz="2000" dirty="0">
                <a:hlinkClick r:id="rId7"/>
              </a:rPr>
              <a:t>https://grpc.io/</a:t>
            </a:r>
            <a:endParaRPr lang="en-US" sz="2000" dirty="0"/>
          </a:p>
          <a:p>
            <a:pPr marL="342797" indent="-342797" defTabSz="914093">
              <a:buFont typeface="Arial" panose="020B0604020202020204" pitchFamily="34" charset="0"/>
              <a:buChar char="•"/>
              <a:defRPr/>
            </a:pPr>
            <a:r>
              <a:rPr lang="en-US" sz="2000" kern="0" dirty="0" err="1"/>
              <a:t>gRPC</a:t>
            </a:r>
            <a:r>
              <a:rPr lang="en-US" sz="2000" kern="0" dirty="0"/>
              <a:t> </a:t>
            </a:r>
            <a:r>
              <a:rPr lang="en-US" sz="2000" kern="0" dirty="0" err="1"/>
              <a:t>Quickstart</a:t>
            </a:r>
            <a:r>
              <a:rPr lang="en-US" sz="2000" kern="0" dirty="0"/>
              <a:t> C#</a:t>
            </a:r>
            <a:br>
              <a:rPr lang="en-US" sz="2000" kern="0" dirty="0"/>
            </a:br>
            <a:r>
              <a:rPr lang="en-US" sz="2000" dirty="0">
                <a:hlinkClick r:id="rId8"/>
              </a:rPr>
              <a:t>https://bit.ly/2LReCkX</a:t>
            </a:r>
            <a:r>
              <a:rPr lang="en-US" sz="2000" dirty="0"/>
              <a:t> </a:t>
            </a:r>
          </a:p>
          <a:p>
            <a:pPr marL="342797" indent="-342797" defTabSz="914093">
              <a:buFont typeface="Arial" panose="020B0604020202020204" pitchFamily="34" charset="0"/>
              <a:buChar char="•"/>
              <a:defRPr/>
            </a:pPr>
            <a:r>
              <a:rPr lang="en-US" sz="2000" dirty="0"/>
              <a:t>When to use </a:t>
            </a:r>
            <a:r>
              <a:rPr lang="en-US" sz="2000" dirty="0" err="1"/>
              <a:t>gRPC</a:t>
            </a:r>
            <a:r>
              <a:rPr lang="en-US" sz="2000" dirty="0"/>
              <a:t>, Webhooks, REST, </a:t>
            </a:r>
            <a:r>
              <a:rPr lang="en-US" sz="2000" dirty="0" err="1"/>
              <a:t>GraphQL</a:t>
            </a:r>
            <a:br>
              <a:rPr lang="en-US" sz="2000" dirty="0"/>
            </a:br>
            <a:r>
              <a:rPr lang="en-US" sz="2000" dirty="0">
                <a:hlinkClick r:id="rId9"/>
              </a:rPr>
              <a:t>https://bit.ly</a:t>
            </a:r>
            <a:r>
              <a:rPr lang="en-US" sz="2000">
                <a:hlinkClick r:id="rId9"/>
              </a:rPr>
              <a:t>/2Axjzc0</a:t>
            </a:r>
            <a:r>
              <a:rPr lang="en-US" sz="2000"/>
              <a:t> </a:t>
            </a:r>
            <a:endParaRPr lang="en-US" sz="2000" dirty="0"/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00B9A6C6-A874-437B-AF35-B5223178C1B0}"/>
              </a:ext>
            </a:extLst>
          </p:cNvPr>
          <p:cNvSpPr txBox="1"/>
          <p:nvPr/>
        </p:nvSpPr>
        <p:spPr>
          <a:xfrm>
            <a:off x="8496303" y="3948184"/>
            <a:ext cx="2806856" cy="92294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797" indent="-342797" defTabSz="914093">
              <a:buFont typeface="Arial" panose="020B0604020202020204" pitchFamily="34" charset="0"/>
              <a:buChar char="•"/>
              <a:defRPr/>
            </a:pPr>
            <a:r>
              <a:rPr lang="en-US" sz="1999" kern="0" dirty="0"/>
              <a:t>Worker services </a:t>
            </a:r>
            <a:r>
              <a:rPr lang="en-US" sz="1999" kern="0" dirty="0">
                <a:hlinkClick r:id="rId10"/>
              </a:rPr>
              <a:t>https://bit.ly/2XVrZa2</a:t>
            </a:r>
            <a:r>
              <a:rPr lang="en-US" sz="1999" kern="0" dirty="0"/>
              <a:t> </a:t>
            </a:r>
          </a:p>
          <a:p>
            <a:pPr marL="342797" indent="-342797" defTabSz="914093">
              <a:buFont typeface="Arial" panose="020B0604020202020204" pitchFamily="34" charset="0"/>
              <a:buChar char="•"/>
              <a:defRPr/>
            </a:pPr>
            <a:endParaRPr lang="en-US" sz="1999" kern="0" dirty="0"/>
          </a:p>
        </p:txBody>
      </p: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D6283976-4C10-4BF5-B8ED-570212D284F7}"/>
              </a:ext>
            </a:extLst>
          </p:cNvPr>
          <p:cNvGrpSpPr/>
          <p:nvPr/>
        </p:nvGrpSpPr>
        <p:grpSpPr>
          <a:xfrm>
            <a:off x="2453562" y="2203896"/>
            <a:ext cx="1442169" cy="1448631"/>
            <a:chOff x="1360371" y="3020983"/>
            <a:chExt cx="1442545" cy="1449008"/>
          </a:xfrm>
        </p:grpSpPr>
        <p:pic>
          <p:nvPicPr>
            <p:cNvPr id="157" name="Picture 156" descr="A picture containing vector graphics&#10;&#10;Description automatically generated">
              <a:extLst>
                <a:ext uri="{FF2B5EF4-FFF2-40B4-BE49-F238E27FC236}">
                  <a16:creationId xmlns:a16="http://schemas.microsoft.com/office/drawing/2014/main" id="{47777C75-1755-4EC5-BF1D-A3E9F3266A5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551364" y="3020983"/>
              <a:ext cx="1109208" cy="1109208"/>
            </a:xfrm>
            <a:prstGeom prst="rect">
              <a:avLst/>
            </a:prstGeom>
          </p:spPr>
        </p:pic>
        <p:grpSp>
          <p:nvGrpSpPr>
            <p:cNvPr id="158" name="Group 157">
              <a:extLst>
                <a:ext uri="{FF2B5EF4-FFF2-40B4-BE49-F238E27FC236}">
                  <a16:creationId xmlns:a16="http://schemas.microsoft.com/office/drawing/2014/main" id="{5C2671A4-902D-47DC-B41B-8F36A48BEDF9}"/>
                </a:ext>
              </a:extLst>
            </p:cNvPr>
            <p:cNvGrpSpPr/>
            <p:nvPr/>
          </p:nvGrpSpPr>
          <p:grpSpPr>
            <a:xfrm>
              <a:off x="1360371" y="4130800"/>
              <a:ext cx="1442545" cy="339191"/>
              <a:chOff x="1245226" y="4937621"/>
              <a:chExt cx="1442545" cy="339191"/>
            </a:xfrm>
          </p:grpSpPr>
          <p:sp>
            <p:nvSpPr>
              <p:cNvPr id="159" name="Freeform: Shape 158">
                <a:extLst>
                  <a:ext uri="{FF2B5EF4-FFF2-40B4-BE49-F238E27FC236}">
                    <a16:creationId xmlns:a16="http://schemas.microsoft.com/office/drawing/2014/main" id="{B4B6F438-F8DE-4D63-9C03-BEBA4C392DFB}"/>
                  </a:ext>
                </a:extLst>
              </p:cNvPr>
              <p:cNvSpPr/>
              <p:nvPr/>
            </p:nvSpPr>
            <p:spPr>
              <a:xfrm>
                <a:off x="1543502" y="4937621"/>
                <a:ext cx="67775" cy="338873"/>
              </a:xfrm>
              <a:custGeom>
                <a:avLst/>
                <a:gdLst/>
                <a:ahLst/>
                <a:cxnLst/>
                <a:rect l="l" t="t" r="r" b="b"/>
                <a:pathLst>
                  <a:path w="290494" h="1452467">
                    <a:moveTo>
                      <a:pt x="0" y="0"/>
                    </a:moveTo>
                    <a:lnTo>
                      <a:pt x="290494" y="0"/>
                    </a:lnTo>
                    <a:lnTo>
                      <a:pt x="290494" y="1452467"/>
                    </a:lnTo>
                    <a:lnTo>
                      <a:pt x="0" y="14524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ysClr val="windowText" lastClr="0000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4126">
                  <a:defRPr/>
                </a:pPr>
                <a:endParaRPr lang="en-GB" sz="1799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160" name="Freeform: Shape 159">
                <a:extLst>
                  <a:ext uri="{FF2B5EF4-FFF2-40B4-BE49-F238E27FC236}">
                    <a16:creationId xmlns:a16="http://schemas.microsoft.com/office/drawing/2014/main" id="{5572A9F5-D90F-4000-A29D-434454D0A49B}"/>
                  </a:ext>
                </a:extLst>
              </p:cNvPr>
              <p:cNvSpPr/>
              <p:nvPr/>
            </p:nvSpPr>
            <p:spPr>
              <a:xfrm>
                <a:off x="1245226" y="4938112"/>
                <a:ext cx="270609" cy="338382"/>
              </a:xfrm>
              <a:custGeom>
                <a:avLst/>
                <a:gdLst/>
                <a:ahLst/>
                <a:cxnLst/>
                <a:rect l="l" t="t" r="r" b="b"/>
                <a:pathLst>
                  <a:path w="1159869" h="1450362">
                    <a:moveTo>
                      <a:pt x="0" y="0"/>
                    </a:moveTo>
                    <a:lnTo>
                      <a:pt x="290493" y="0"/>
                    </a:lnTo>
                    <a:lnTo>
                      <a:pt x="290493" y="366274"/>
                    </a:lnTo>
                    <a:cubicBezTo>
                      <a:pt x="355047" y="329787"/>
                      <a:pt x="421356" y="306281"/>
                      <a:pt x="489418" y="295756"/>
                    </a:cubicBezTo>
                    <a:cubicBezTo>
                      <a:pt x="557481" y="285231"/>
                      <a:pt x="623789" y="286283"/>
                      <a:pt x="688343" y="298914"/>
                    </a:cubicBezTo>
                    <a:cubicBezTo>
                      <a:pt x="752897" y="311544"/>
                      <a:pt x="813592" y="334348"/>
                      <a:pt x="870428" y="367327"/>
                    </a:cubicBezTo>
                    <a:cubicBezTo>
                      <a:pt x="927264" y="400306"/>
                      <a:pt x="977082" y="441704"/>
                      <a:pt x="1019885" y="491523"/>
                    </a:cubicBezTo>
                    <a:cubicBezTo>
                      <a:pt x="1062687" y="541342"/>
                      <a:pt x="1096718" y="598178"/>
                      <a:pt x="1121978" y="662030"/>
                    </a:cubicBezTo>
                    <a:cubicBezTo>
                      <a:pt x="1147239" y="725883"/>
                      <a:pt x="1159869" y="794998"/>
                      <a:pt x="1159869" y="869375"/>
                    </a:cubicBezTo>
                    <a:cubicBezTo>
                      <a:pt x="1159869" y="949366"/>
                      <a:pt x="1144783" y="1024796"/>
                      <a:pt x="1114611" y="1095666"/>
                    </a:cubicBezTo>
                    <a:cubicBezTo>
                      <a:pt x="1084439" y="1166535"/>
                      <a:pt x="1043040" y="1228282"/>
                      <a:pt x="990414" y="1280908"/>
                    </a:cubicBezTo>
                    <a:cubicBezTo>
                      <a:pt x="937789" y="1333533"/>
                      <a:pt x="876392" y="1374932"/>
                      <a:pt x="806225" y="1405104"/>
                    </a:cubicBezTo>
                    <a:cubicBezTo>
                      <a:pt x="736057" y="1435276"/>
                      <a:pt x="660978" y="1450362"/>
                      <a:pt x="580987" y="1450362"/>
                    </a:cubicBezTo>
                    <a:cubicBezTo>
                      <a:pt x="500996" y="1450362"/>
                      <a:pt x="425566" y="1435276"/>
                      <a:pt x="354697" y="1405104"/>
                    </a:cubicBezTo>
                    <a:cubicBezTo>
                      <a:pt x="283827" y="1374932"/>
                      <a:pt x="222080" y="1333533"/>
                      <a:pt x="169454" y="1280908"/>
                    </a:cubicBezTo>
                    <a:cubicBezTo>
                      <a:pt x="116829" y="1228282"/>
                      <a:pt x="75430" y="1166535"/>
                      <a:pt x="45258" y="1095666"/>
                    </a:cubicBezTo>
                    <a:cubicBezTo>
                      <a:pt x="15086" y="1024796"/>
                      <a:pt x="0" y="949366"/>
                      <a:pt x="0" y="869375"/>
                    </a:cubicBezTo>
                    <a:lnTo>
                      <a:pt x="0" y="0"/>
                    </a:lnTo>
                    <a:close/>
                    <a:moveTo>
                      <a:pt x="580987" y="578882"/>
                    </a:moveTo>
                    <a:cubicBezTo>
                      <a:pt x="540290" y="578882"/>
                      <a:pt x="502399" y="586600"/>
                      <a:pt x="467316" y="602037"/>
                    </a:cubicBezTo>
                    <a:cubicBezTo>
                      <a:pt x="432232" y="617474"/>
                      <a:pt x="401709" y="638173"/>
                      <a:pt x="375747" y="664135"/>
                    </a:cubicBezTo>
                    <a:cubicBezTo>
                      <a:pt x="349785" y="690097"/>
                      <a:pt x="329085" y="720971"/>
                      <a:pt x="313649" y="756756"/>
                    </a:cubicBezTo>
                    <a:cubicBezTo>
                      <a:pt x="298212" y="792542"/>
                      <a:pt x="290493" y="830081"/>
                      <a:pt x="290493" y="869375"/>
                    </a:cubicBezTo>
                    <a:cubicBezTo>
                      <a:pt x="290493" y="910073"/>
                      <a:pt x="298212" y="947963"/>
                      <a:pt x="313649" y="983047"/>
                    </a:cubicBezTo>
                    <a:cubicBezTo>
                      <a:pt x="329085" y="1018130"/>
                      <a:pt x="349785" y="1048653"/>
                      <a:pt x="375747" y="1074615"/>
                    </a:cubicBezTo>
                    <a:cubicBezTo>
                      <a:pt x="401709" y="1100577"/>
                      <a:pt x="432232" y="1121277"/>
                      <a:pt x="467316" y="1136713"/>
                    </a:cubicBezTo>
                    <a:cubicBezTo>
                      <a:pt x="502399" y="1152150"/>
                      <a:pt x="540290" y="1159869"/>
                      <a:pt x="580987" y="1159869"/>
                    </a:cubicBezTo>
                    <a:cubicBezTo>
                      <a:pt x="620281" y="1159869"/>
                      <a:pt x="657470" y="1152150"/>
                      <a:pt x="692553" y="1136713"/>
                    </a:cubicBezTo>
                    <a:cubicBezTo>
                      <a:pt x="727637" y="1121277"/>
                      <a:pt x="758511" y="1100577"/>
                      <a:pt x="785174" y="1074615"/>
                    </a:cubicBezTo>
                    <a:cubicBezTo>
                      <a:pt x="811838" y="1048653"/>
                      <a:pt x="832537" y="1018130"/>
                      <a:pt x="847273" y="983047"/>
                    </a:cubicBezTo>
                    <a:cubicBezTo>
                      <a:pt x="862008" y="947963"/>
                      <a:pt x="869375" y="910073"/>
                      <a:pt x="869375" y="869375"/>
                    </a:cubicBezTo>
                    <a:cubicBezTo>
                      <a:pt x="869375" y="830081"/>
                      <a:pt x="862008" y="792542"/>
                      <a:pt x="847273" y="756756"/>
                    </a:cubicBezTo>
                    <a:cubicBezTo>
                      <a:pt x="832537" y="720971"/>
                      <a:pt x="811838" y="690097"/>
                      <a:pt x="785174" y="664135"/>
                    </a:cubicBezTo>
                    <a:cubicBezTo>
                      <a:pt x="758511" y="638173"/>
                      <a:pt x="727637" y="617474"/>
                      <a:pt x="692553" y="602037"/>
                    </a:cubicBezTo>
                    <a:cubicBezTo>
                      <a:pt x="657470" y="586600"/>
                      <a:pt x="620281" y="578882"/>
                      <a:pt x="580987" y="578882"/>
                    </a:cubicBezTo>
                    <a:close/>
                  </a:path>
                </a:pathLst>
              </a:custGeom>
              <a:solidFill>
                <a:sysClr val="windowText" lastClr="0000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4126">
                  <a:defRPr/>
                </a:pPr>
                <a:endParaRPr lang="en-GB" sz="1799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161" name="Freeform: Shape 160">
                <a:extLst>
                  <a:ext uri="{FF2B5EF4-FFF2-40B4-BE49-F238E27FC236}">
                    <a16:creationId xmlns:a16="http://schemas.microsoft.com/office/drawing/2014/main" id="{12AD12E6-5A08-447C-B723-539B19AAA9FE}"/>
                  </a:ext>
                </a:extLst>
              </p:cNvPr>
              <p:cNvSpPr/>
              <p:nvPr/>
            </p:nvSpPr>
            <p:spPr>
              <a:xfrm>
                <a:off x="2514896" y="5010798"/>
                <a:ext cx="172875" cy="265696"/>
              </a:xfrm>
              <a:custGeom>
                <a:avLst/>
                <a:gdLst>
                  <a:gd name="connsiteX0" fmla="*/ 452311 w 740969"/>
                  <a:gd name="connsiteY0" fmla="*/ 15642 h 1138818"/>
                  <a:gd name="connsiteX1" fmla="*/ 359571 w 740969"/>
                  <a:gd name="connsiteY1" fmla="*/ 44332 h 1138818"/>
                  <a:gd name="connsiteX2" fmla="*/ 426268 w 740969"/>
                  <a:gd name="connsiteY2" fmla="*/ 21049 h 1138818"/>
                  <a:gd name="connsiteX3" fmla="*/ 467481 w 740969"/>
                  <a:gd name="connsiteY3" fmla="*/ 12492 h 1138818"/>
                  <a:gd name="connsiteX4" fmla="*/ 452311 w 740969"/>
                  <a:gd name="connsiteY4" fmla="*/ 15642 h 1138818"/>
                  <a:gd name="connsiteX5" fmla="*/ 460211 w 740969"/>
                  <a:gd name="connsiteY5" fmla="*/ 13198 h 1138818"/>
                  <a:gd name="connsiteX6" fmla="*/ 580987 w 740969"/>
                  <a:gd name="connsiteY6" fmla="*/ 0 h 1138818"/>
                  <a:gd name="connsiteX7" fmla="*/ 740969 w 740969"/>
                  <a:gd name="connsiteY7" fmla="*/ 0 h 1138818"/>
                  <a:gd name="connsiteX8" fmla="*/ 740969 w 740969"/>
                  <a:gd name="connsiteY8" fmla="*/ 28121 h 1138818"/>
                  <a:gd name="connsiteX9" fmla="*/ 740969 w 740969"/>
                  <a:gd name="connsiteY9" fmla="*/ 290493 h 1138818"/>
                  <a:gd name="connsiteX10" fmla="*/ 580987 w 740969"/>
                  <a:gd name="connsiteY10" fmla="*/ 290493 h 1138818"/>
                  <a:gd name="connsiteX11" fmla="*/ 467315 w 740969"/>
                  <a:gd name="connsiteY11" fmla="*/ 313648 h 1138818"/>
                  <a:gd name="connsiteX12" fmla="*/ 464958 w 740969"/>
                  <a:gd name="connsiteY12" fmla="*/ 314947 h 1138818"/>
                  <a:gd name="connsiteX13" fmla="*/ 464954 w 740969"/>
                  <a:gd name="connsiteY13" fmla="*/ 314948 h 1138818"/>
                  <a:gd name="connsiteX14" fmla="*/ 459713 w 740969"/>
                  <a:gd name="connsiteY14" fmla="*/ 317835 h 1138818"/>
                  <a:gd name="connsiteX15" fmla="*/ 382297 w 740969"/>
                  <a:gd name="connsiteY15" fmla="*/ 370335 h 1138818"/>
                  <a:gd name="connsiteX16" fmla="*/ 375747 w 740969"/>
                  <a:gd name="connsiteY16" fmla="*/ 375746 h 1138818"/>
                  <a:gd name="connsiteX17" fmla="*/ 313648 w 740969"/>
                  <a:gd name="connsiteY17" fmla="*/ 468367 h 1138818"/>
                  <a:gd name="connsiteX18" fmla="*/ 290493 w 740969"/>
                  <a:gd name="connsiteY18" fmla="*/ 580986 h 1138818"/>
                  <a:gd name="connsiteX19" fmla="*/ 290493 w 740969"/>
                  <a:gd name="connsiteY19" fmla="*/ 624778 h 1138818"/>
                  <a:gd name="connsiteX20" fmla="*/ 286283 w 740969"/>
                  <a:gd name="connsiteY20" fmla="*/ 582871 h 1138818"/>
                  <a:gd name="connsiteX21" fmla="*/ 286283 w 740969"/>
                  <a:gd name="connsiteY21" fmla="*/ 582872 h 1138818"/>
                  <a:gd name="connsiteX22" fmla="*/ 290493 w 740969"/>
                  <a:gd name="connsiteY22" fmla="*/ 624779 h 1138818"/>
                  <a:gd name="connsiteX23" fmla="*/ 290493 w 740969"/>
                  <a:gd name="connsiteY23" fmla="*/ 1087903 h 1138818"/>
                  <a:gd name="connsiteX24" fmla="*/ 290493 w 740969"/>
                  <a:gd name="connsiteY24" fmla="*/ 1138818 h 1138818"/>
                  <a:gd name="connsiteX25" fmla="*/ 286283 w 740969"/>
                  <a:gd name="connsiteY25" fmla="*/ 1138818 h 1138818"/>
                  <a:gd name="connsiteX26" fmla="*/ 0 w 740969"/>
                  <a:gd name="connsiteY26" fmla="*/ 1138818 h 1138818"/>
                  <a:gd name="connsiteX27" fmla="*/ 0 w 740969"/>
                  <a:gd name="connsiteY27" fmla="*/ 580987 h 1138818"/>
                  <a:gd name="connsiteX28" fmla="*/ 0 w 740969"/>
                  <a:gd name="connsiteY28" fmla="*/ 539501 h 1138818"/>
                  <a:gd name="connsiteX29" fmla="*/ 7105 w 740969"/>
                  <a:gd name="connsiteY29" fmla="*/ 466306 h 1138818"/>
                  <a:gd name="connsiteX30" fmla="*/ 41048 w 740969"/>
                  <a:gd name="connsiteY30" fmla="*/ 356581 h 1138818"/>
                  <a:gd name="connsiteX31" fmla="*/ 165244 w 740969"/>
                  <a:gd name="connsiteY31" fmla="*/ 171339 h 1138818"/>
                  <a:gd name="connsiteX32" fmla="*/ 251024 w 740969"/>
                  <a:gd name="connsiteY32" fmla="*/ 100821 h 1138818"/>
                  <a:gd name="connsiteX33" fmla="*/ 329572 w 740969"/>
                  <a:gd name="connsiteY33" fmla="*/ 58430 h 1138818"/>
                  <a:gd name="connsiteX34" fmla="*/ 350487 w 740969"/>
                  <a:gd name="connsiteY34" fmla="*/ 47143 h 1138818"/>
                  <a:gd name="connsiteX35" fmla="*/ 359571 w 740969"/>
                  <a:gd name="connsiteY35" fmla="*/ 44333 h 1138818"/>
                  <a:gd name="connsiteX36" fmla="*/ 452311 w 740969"/>
                  <a:gd name="connsiteY36" fmla="*/ 15643 h 1138818"/>
                  <a:gd name="connsiteX37" fmla="*/ 467481 w 740969"/>
                  <a:gd name="connsiteY37" fmla="*/ 12493 h 1138818"/>
                  <a:gd name="connsiteX38" fmla="*/ 502311 w 740969"/>
                  <a:gd name="connsiteY38" fmla="*/ 5262 h 1138818"/>
                  <a:gd name="connsiteX39" fmla="*/ 580987 w 740969"/>
                  <a:gd name="connsiteY39" fmla="*/ 0 h 11388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740969" h="1138818">
                    <a:moveTo>
                      <a:pt x="452311" y="15642"/>
                    </a:moveTo>
                    <a:lnTo>
                      <a:pt x="359571" y="44332"/>
                    </a:lnTo>
                    <a:lnTo>
                      <a:pt x="426268" y="21049"/>
                    </a:lnTo>
                    <a:close/>
                    <a:moveTo>
                      <a:pt x="467481" y="12492"/>
                    </a:moveTo>
                    <a:lnTo>
                      <a:pt x="452311" y="15642"/>
                    </a:lnTo>
                    <a:lnTo>
                      <a:pt x="460211" y="13198"/>
                    </a:lnTo>
                    <a:close/>
                    <a:moveTo>
                      <a:pt x="580987" y="0"/>
                    </a:moveTo>
                    <a:lnTo>
                      <a:pt x="740969" y="0"/>
                    </a:lnTo>
                    <a:lnTo>
                      <a:pt x="740969" y="28121"/>
                    </a:lnTo>
                    <a:lnTo>
                      <a:pt x="740969" y="290493"/>
                    </a:lnTo>
                    <a:lnTo>
                      <a:pt x="580987" y="290493"/>
                    </a:lnTo>
                    <a:cubicBezTo>
                      <a:pt x="540289" y="290493"/>
                      <a:pt x="502399" y="298212"/>
                      <a:pt x="467315" y="313648"/>
                    </a:cubicBezTo>
                    <a:lnTo>
                      <a:pt x="464958" y="314947"/>
                    </a:lnTo>
                    <a:lnTo>
                      <a:pt x="464954" y="314948"/>
                    </a:lnTo>
                    <a:lnTo>
                      <a:pt x="459713" y="317835"/>
                    </a:lnTo>
                    <a:lnTo>
                      <a:pt x="382297" y="370335"/>
                    </a:lnTo>
                    <a:lnTo>
                      <a:pt x="375747" y="375746"/>
                    </a:lnTo>
                    <a:cubicBezTo>
                      <a:pt x="349784" y="401708"/>
                      <a:pt x="329085" y="432581"/>
                      <a:pt x="313648" y="468367"/>
                    </a:cubicBezTo>
                    <a:cubicBezTo>
                      <a:pt x="298211" y="504152"/>
                      <a:pt x="290493" y="541692"/>
                      <a:pt x="290493" y="580986"/>
                    </a:cubicBezTo>
                    <a:lnTo>
                      <a:pt x="290493" y="624778"/>
                    </a:lnTo>
                    <a:lnTo>
                      <a:pt x="286283" y="582871"/>
                    </a:lnTo>
                    <a:lnTo>
                      <a:pt x="286283" y="582872"/>
                    </a:lnTo>
                    <a:lnTo>
                      <a:pt x="290493" y="624779"/>
                    </a:lnTo>
                    <a:lnTo>
                      <a:pt x="290493" y="1087903"/>
                    </a:lnTo>
                    <a:lnTo>
                      <a:pt x="290493" y="1138818"/>
                    </a:lnTo>
                    <a:lnTo>
                      <a:pt x="286283" y="1138818"/>
                    </a:lnTo>
                    <a:lnTo>
                      <a:pt x="0" y="1138818"/>
                    </a:lnTo>
                    <a:lnTo>
                      <a:pt x="0" y="580987"/>
                    </a:lnTo>
                    <a:lnTo>
                      <a:pt x="0" y="539501"/>
                    </a:lnTo>
                    <a:lnTo>
                      <a:pt x="7105" y="466306"/>
                    </a:lnTo>
                    <a:cubicBezTo>
                      <a:pt x="14648" y="428591"/>
                      <a:pt x="25962" y="392016"/>
                      <a:pt x="41048" y="356581"/>
                    </a:cubicBezTo>
                    <a:cubicBezTo>
                      <a:pt x="71220" y="285712"/>
                      <a:pt x="112619" y="223965"/>
                      <a:pt x="165244" y="171339"/>
                    </a:cubicBezTo>
                    <a:cubicBezTo>
                      <a:pt x="191557" y="145027"/>
                      <a:pt x="220150" y="121521"/>
                      <a:pt x="251024" y="100821"/>
                    </a:cubicBezTo>
                    <a:lnTo>
                      <a:pt x="329572" y="58430"/>
                    </a:lnTo>
                    <a:lnTo>
                      <a:pt x="350487" y="47143"/>
                    </a:lnTo>
                    <a:lnTo>
                      <a:pt x="359571" y="44333"/>
                    </a:lnTo>
                    <a:lnTo>
                      <a:pt x="452311" y="15643"/>
                    </a:lnTo>
                    <a:lnTo>
                      <a:pt x="467481" y="12493"/>
                    </a:lnTo>
                    <a:lnTo>
                      <a:pt x="502311" y="5262"/>
                    </a:lnTo>
                    <a:cubicBezTo>
                      <a:pt x="528098" y="1754"/>
                      <a:pt x="554323" y="0"/>
                      <a:pt x="580987" y="0"/>
                    </a:cubicBezTo>
                    <a:close/>
                  </a:path>
                </a:pathLst>
              </a:custGeom>
              <a:solidFill>
                <a:sysClr val="windowText" lastClr="0000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4126">
                  <a:defRPr/>
                </a:pPr>
                <a:endParaRPr lang="en-GB" sz="1799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162" name="Freeform: Shape 161">
                <a:extLst>
                  <a:ext uri="{FF2B5EF4-FFF2-40B4-BE49-F238E27FC236}">
                    <a16:creationId xmlns:a16="http://schemas.microsoft.com/office/drawing/2014/main" id="{A3F0C7E7-62AC-4823-96E6-DF9D34BB4191}"/>
                  </a:ext>
                </a:extLst>
              </p:cNvPr>
              <p:cNvSpPr/>
              <p:nvPr/>
            </p:nvSpPr>
            <p:spPr>
              <a:xfrm>
                <a:off x="1935630" y="5005396"/>
                <a:ext cx="265698" cy="271099"/>
              </a:xfrm>
              <a:custGeom>
                <a:avLst/>
                <a:gdLst/>
                <a:ahLst/>
                <a:cxnLst/>
                <a:rect l="l" t="t" r="r" b="b"/>
                <a:pathLst>
                  <a:path w="1138818" h="1161974">
                    <a:moveTo>
                      <a:pt x="0" y="0"/>
                    </a:moveTo>
                    <a:lnTo>
                      <a:pt x="1138818" y="0"/>
                    </a:lnTo>
                    <a:lnTo>
                      <a:pt x="549411" y="871481"/>
                    </a:lnTo>
                    <a:lnTo>
                      <a:pt x="1138818" y="871481"/>
                    </a:lnTo>
                    <a:lnTo>
                      <a:pt x="1138818" y="1161974"/>
                    </a:lnTo>
                    <a:lnTo>
                      <a:pt x="0" y="1161974"/>
                    </a:lnTo>
                    <a:lnTo>
                      <a:pt x="591512" y="290494"/>
                    </a:lnTo>
                    <a:lnTo>
                      <a:pt x="0" y="29049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ysClr val="windowText" lastClr="0000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4126">
                  <a:defRPr/>
                </a:pPr>
                <a:endParaRPr lang="en-GB" sz="1799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163" name="Freeform: Shape 162">
                <a:extLst>
                  <a:ext uri="{FF2B5EF4-FFF2-40B4-BE49-F238E27FC236}">
                    <a16:creationId xmlns:a16="http://schemas.microsoft.com/office/drawing/2014/main" id="{D8E183D2-3965-4716-B768-6798740682C9}"/>
                  </a:ext>
                </a:extLst>
              </p:cNvPr>
              <p:cNvSpPr/>
              <p:nvPr/>
            </p:nvSpPr>
            <p:spPr>
              <a:xfrm>
                <a:off x="2222562" y="5005396"/>
                <a:ext cx="270118" cy="271099"/>
              </a:xfrm>
              <a:custGeom>
                <a:avLst/>
                <a:gdLst/>
                <a:ahLst/>
                <a:cxnLst/>
                <a:rect l="l" t="t" r="r" b="b"/>
                <a:pathLst>
                  <a:path w="1157763" h="1161974">
                    <a:moveTo>
                      <a:pt x="578881" y="0"/>
                    </a:moveTo>
                    <a:cubicBezTo>
                      <a:pt x="654662" y="0"/>
                      <a:pt x="727286" y="14736"/>
                      <a:pt x="796751" y="44206"/>
                    </a:cubicBezTo>
                    <a:cubicBezTo>
                      <a:pt x="866217" y="73676"/>
                      <a:pt x="927965" y="114023"/>
                      <a:pt x="981993" y="165245"/>
                    </a:cubicBezTo>
                    <a:cubicBezTo>
                      <a:pt x="1036023" y="216467"/>
                      <a:pt x="1078825" y="277513"/>
                      <a:pt x="1110400" y="348382"/>
                    </a:cubicBezTo>
                    <a:cubicBezTo>
                      <a:pt x="1141975" y="419251"/>
                      <a:pt x="1157763" y="496786"/>
                      <a:pt x="1157763" y="580987"/>
                    </a:cubicBezTo>
                    <a:cubicBezTo>
                      <a:pt x="1157763" y="660978"/>
                      <a:pt x="1142677" y="736408"/>
                      <a:pt x="1112505" y="807278"/>
                    </a:cubicBezTo>
                    <a:cubicBezTo>
                      <a:pt x="1082333" y="878147"/>
                      <a:pt x="1040935" y="939894"/>
                      <a:pt x="988309" y="992520"/>
                    </a:cubicBezTo>
                    <a:cubicBezTo>
                      <a:pt x="935683" y="1045145"/>
                      <a:pt x="874287" y="1086544"/>
                      <a:pt x="804119" y="1116716"/>
                    </a:cubicBezTo>
                    <a:cubicBezTo>
                      <a:pt x="733952" y="1146888"/>
                      <a:pt x="658872" y="1161974"/>
                      <a:pt x="578881" y="1161974"/>
                    </a:cubicBezTo>
                    <a:cubicBezTo>
                      <a:pt x="503101" y="1161974"/>
                      <a:pt x="430477" y="1147239"/>
                      <a:pt x="361012" y="1117769"/>
                    </a:cubicBezTo>
                    <a:cubicBezTo>
                      <a:pt x="291546" y="1088298"/>
                      <a:pt x="229799" y="1047952"/>
                      <a:pt x="175769" y="996730"/>
                    </a:cubicBezTo>
                    <a:cubicBezTo>
                      <a:pt x="121740" y="945507"/>
                      <a:pt x="78938" y="884462"/>
                      <a:pt x="47363" y="813593"/>
                    </a:cubicBezTo>
                    <a:cubicBezTo>
                      <a:pt x="15788" y="742723"/>
                      <a:pt x="0" y="665188"/>
                      <a:pt x="0" y="580987"/>
                    </a:cubicBezTo>
                    <a:cubicBezTo>
                      <a:pt x="0" y="500996"/>
                      <a:pt x="15086" y="425917"/>
                      <a:pt x="45258" y="355750"/>
                    </a:cubicBezTo>
                    <a:cubicBezTo>
                      <a:pt x="75430" y="285582"/>
                      <a:pt x="116829" y="224186"/>
                      <a:pt x="169454" y="171560"/>
                    </a:cubicBezTo>
                    <a:cubicBezTo>
                      <a:pt x="222080" y="118934"/>
                      <a:pt x="283477" y="77185"/>
                      <a:pt x="353644" y="46311"/>
                    </a:cubicBezTo>
                    <a:cubicBezTo>
                      <a:pt x="423811" y="15437"/>
                      <a:pt x="498891" y="0"/>
                      <a:pt x="578881" y="0"/>
                    </a:cubicBezTo>
                    <a:close/>
                    <a:moveTo>
                      <a:pt x="578881" y="290494"/>
                    </a:moveTo>
                    <a:cubicBezTo>
                      <a:pt x="538184" y="290494"/>
                      <a:pt x="500294" y="298212"/>
                      <a:pt x="465210" y="313649"/>
                    </a:cubicBezTo>
                    <a:cubicBezTo>
                      <a:pt x="430126" y="329086"/>
                      <a:pt x="399604" y="349785"/>
                      <a:pt x="373642" y="375747"/>
                    </a:cubicBezTo>
                    <a:cubicBezTo>
                      <a:pt x="347680" y="401709"/>
                      <a:pt x="326980" y="432583"/>
                      <a:pt x="311544" y="468368"/>
                    </a:cubicBezTo>
                    <a:cubicBezTo>
                      <a:pt x="296107" y="504154"/>
                      <a:pt x="288388" y="541693"/>
                      <a:pt x="288388" y="580987"/>
                    </a:cubicBezTo>
                    <a:cubicBezTo>
                      <a:pt x="288388" y="621685"/>
                      <a:pt x="296107" y="659575"/>
                      <a:pt x="311544" y="694659"/>
                    </a:cubicBezTo>
                    <a:cubicBezTo>
                      <a:pt x="326980" y="729742"/>
                      <a:pt x="347680" y="760265"/>
                      <a:pt x="373642" y="786227"/>
                    </a:cubicBezTo>
                    <a:cubicBezTo>
                      <a:pt x="399604" y="812189"/>
                      <a:pt x="430126" y="832889"/>
                      <a:pt x="465210" y="848325"/>
                    </a:cubicBezTo>
                    <a:cubicBezTo>
                      <a:pt x="500294" y="863762"/>
                      <a:pt x="538184" y="871481"/>
                      <a:pt x="578881" y="871481"/>
                    </a:cubicBezTo>
                    <a:cubicBezTo>
                      <a:pt x="618175" y="871481"/>
                      <a:pt x="655364" y="863762"/>
                      <a:pt x="690448" y="848325"/>
                    </a:cubicBezTo>
                    <a:cubicBezTo>
                      <a:pt x="725532" y="832889"/>
                      <a:pt x="756405" y="812189"/>
                      <a:pt x="783069" y="786227"/>
                    </a:cubicBezTo>
                    <a:cubicBezTo>
                      <a:pt x="809732" y="760265"/>
                      <a:pt x="830432" y="729742"/>
                      <a:pt x="845167" y="694659"/>
                    </a:cubicBezTo>
                    <a:cubicBezTo>
                      <a:pt x="859902" y="659575"/>
                      <a:pt x="867270" y="621685"/>
                      <a:pt x="867270" y="580987"/>
                    </a:cubicBezTo>
                    <a:cubicBezTo>
                      <a:pt x="867270" y="541693"/>
                      <a:pt x="859902" y="504154"/>
                      <a:pt x="845167" y="468368"/>
                    </a:cubicBezTo>
                    <a:cubicBezTo>
                      <a:pt x="830432" y="432583"/>
                      <a:pt x="809732" y="401709"/>
                      <a:pt x="783069" y="375747"/>
                    </a:cubicBezTo>
                    <a:cubicBezTo>
                      <a:pt x="756405" y="349785"/>
                      <a:pt x="725532" y="329086"/>
                      <a:pt x="690448" y="313649"/>
                    </a:cubicBezTo>
                    <a:cubicBezTo>
                      <a:pt x="655364" y="298212"/>
                      <a:pt x="618175" y="290494"/>
                      <a:pt x="578881" y="290494"/>
                    </a:cubicBezTo>
                    <a:close/>
                  </a:path>
                </a:pathLst>
              </a:custGeom>
              <a:solidFill>
                <a:sysClr val="windowText" lastClr="0000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4126">
                  <a:defRPr/>
                </a:pPr>
                <a:endParaRPr lang="en-GB" sz="1799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164" name="Freeform: Shape 163">
                <a:extLst>
                  <a:ext uri="{FF2B5EF4-FFF2-40B4-BE49-F238E27FC236}">
                    <a16:creationId xmlns:a16="http://schemas.microsoft.com/office/drawing/2014/main" id="{091801CE-48BD-43EC-974F-2F88CA73D6B1}"/>
                  </a:ext>
                </a:extLst>
              </p:cNvPr>
              <p:cNvSpPr/>
              <p:nvPr/>
            </p:nvSpPr>
            <p:spPr>
              <a:xfrm>
                <a:off x="1638336" y="5005569"/>
                <a:ext cx="270609" cy="271243"/>
              </a:xfrm>
              <a:custGeom>
                <a:avLst/>
                <a:gdLst/>
                <a:ahLst/>
                <a:cxnLst/>
                <a:rect l="l" t="t" r="r" b="b"/>
                <a:pathLst>
                  <a:path w="1159868" h="1162593">
                    <a:moveTo>
                      <a:pt x="570462" y="310"/>
                    </a:moveTo>
                    <a:cubicBezTo>
                      <a:pt x="672906" y="-3199"/>
                      <a:pt x="772544" y="23114"/>
                      <a:pt x="869375" y="79248"/>
                    </a:cubicBezTo>
                    <a:lnTo>
                      <a:pt x="869375" y="1362"/>
                    </a:lnTo>
                    <a:lnTo>
                      <a:pt x="1159868" y="1362"/>
                    </a:lnTo>
                    <a:lnTo>
                      <a:pt x="1159868" y="1161231"/>
                    </a:lnTo>
                    <a:lnTo>
                      <a:pt x="869375" y="1161231"/>
                    </a:lnTo>
                    <a:lnTo>
                      <a:pt x="869375" y="1083345"/>
                    </a:lnTo>
                    <a:cubicBezTo>
                      <a:pt x="772544" y="1139479"/>
                      <a:pt x="672906" y="1165792"/>
                      <a:pt x="570462" y="1162284"/>
                    </a:cubicBezTo>
                    <a:cubicBezTo>
                      <a:pt x="468017" y="1158775"/>
                      <a:pt x="374343" y="1132813"/>
                      <a:pt x="289441" y="1084398"/>
                    </a:cubicBezTo>
                    <a:cubicBezTo>
                      <a:pt x="204538" y="1035982"/>
                      <a:pt x="135072" y="968271"/>
                      <a:pt x="81043" y="881263"/>
                    </a:cubicBezTo>
                    <a:cubicBezTo>
                      <a:pt x="27014" y="794255"/>
                      <a:pt x="0" y="694617"/>
                      <a:pt x="0" y="582349"/>
                    </a:cubicBezTo>
                    <a:cubicBezTo>
                      <a:pt x="0" y="470081"/>
                      <a:pt x="27014" y="370443"/>
                      <a:pt x="81043" y="283436"/>
                    </a:cubicBezTo>
                    <a:cubicBezTo>
                      <a:pt x="135072" y="196428"/>
                      <a:pt x="204538" y="128366"/>
                      <a:pt x="289441" y="79248"/>
                    </a:cubicBezTo>
                    <a:cubicBezTo>
                      <a:pt x="374343" y="30131"/>
                      <a:pt x="468017" y="3818"/>
                      <a:pt x="570462" y="310"/>
                    </a:cubicBezTo>
                    <a:close/>
                    <a:moveTo>
                      <a:pt x="578882" y="291856"/>
                    </a:moveTo>
                    <a:cubicBezTo>
                      <a:pt x="538185" y="291856"/>
                      <a:pt x="500294" y="299224"/>
                      <a:pt x="465210" y="313959"/>
                    </a:cubicBezTo>
                    <a:cubicBezTo>
                      <a:pt x="430127" y="328694"/>
                      <a:pt x="399604" y="349393"/>
                      <a:pt x="373642" y="376057"/>
                    </a:cubicBezTo>
                    <a:cubicBezTo>
                      <a:pt x="347680" y="402721"/>
                      <a:pt x="326980" y="433594"/>
                      <a:pt x="311544" y="468678"/>
                    </a:cubicBezTo>
                    <a:cubicBezTo>
                      <a:pt x="296107" y="503762"/>
                      <a:pt x="288388" y="541652"/>
                      <a:pt x="288388" y="582349"/>
                    </a:cubicBezTo>
                    <a:cubicBezTo>
                      <a:pt x="288388" y="623046"/>
                      <a:pt x="296107" y="660586"/>
                      <a:pt x="311544" y="694968"/>
                    </a:cubicBezTo>
                    <a:cubicBezTo>
                      <a:pt x="326980" y="729350"/>
                      <a:pt x="347680" y="759873"/>
                      <a:pt x="373642" y="786537"/>
                    </a:cubicBezTo>
                    <a:cubicBezTo>
                      <a:pt x="399604" y="813200"/>
                      <a:pt x="430127" y="833900"/>
                      <a:pt x="465210" y="848635"/>
                    </a:cubicBezTo>
                    <a:cubicBezTo>
                      <a:pt x="500294" y="863370"/>
                      <a:pt x="538185" y="870738"/>
                      <a:pt x="578882" y="870738"/>
                    </a:cubicBezTo>
                    <a:cubicBezTo>
                      <a:pt x="618176" y="870738"/>
                      <a:pt x="655013" y="863721"/>
                      <a:pt x="689395" y="849687"/>
                    </a:cubicBezTo>
                    <a:cubicBezTo>
                      <a:pt x="723778" y="835654"/>
                      <a:pt x="754300" y="816007"/>
                      <a:pt x="780964" y="790747"/>
                    </a:cubicBezTo>
                    <a:cubicBezTo>
                      <a:pt x="807628" y="765486"/>
                      <a:pt x="828678" y="736016"/>
                      <a:pt x="844115" y="702336"/>
                    </a:cubicBezTo>
                    <a:cubicBezTo>
                      <a:pt x="859552" y="668655"/>
                      <a:pt x="867972" y="632168"/>
                      <a:pt x="869375" y="592874"/>
                    </a:cubicBezTo>
                    <a:lnTo>
                      <a:pt x="869375" y="590769"/>
                    </a:lnTo>
                    <a:lnTo>
                      <a:pt x="869375" y="582349"/>
                    </a:lnTo>
                    <a:lnTo>
                      <a:pt x="869375" y="571824"/>
                    </a:lnTo>
                    <a:lnTo>
                      <a:pt x="869375" y="569719"/>
                    </a:lnTo>
                    <a:cubicBezTo>
                      <a:pt x="867972" y="530425"/>
                      <a:pt x="859552" y="493938"/>
                      <a:pt x="844115" y="460258"/>
                    </a:cubicBezTo>
                    <a:cubicBezTo>
                      <a:pt x="828678" y="426578"/>
                      <a:pt x="807628" y="397107"/>
                      <a:pt x="780964" y="371847"/>
                    </a:cubicBezTo>
                    <a:cubicBezTo>
                      <a:pt x="754300" y="346586"/>
                      <a:pt x="723778" y="326940"/>
                      <a:pt x="689395" y="312906"/>
                    </a:cubicBezTo>
                    <a:cubicBezTo>
                      <a:pt x="655013" y="298873"/>
                      <a:pt x="618176" y="291856"/>
                      <a:pt x="578882" y="291856"/>
                    </a:cubicBezTo>
                    <a:close/>
                  </a:path>
                </a:pathLst>
              </a:custGeom>
              <a:solidFill>
                <a:sysClr val="windowText" lastClr="0000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4126">
                  <a:defRPr/>
                </a:pPr>
                <a:endParaRPr lang="en-GB" sz="1799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p:grpSp>
      </p:grpSp>
      <p:pic>
        <p:nvPicPr>
          <p:cNvPr id="49" name="Graphic 48" descr="Cloud">
            <a:extLst>
              <a:ext uri="{FF2B5EF4-FFF2-40B4-BE49-F238E27FC236}">
                <a16:creationId xmlns:a16="http://schemas.microsoft.com/office/drawing/2014/main" id="{2C3CD13B-2656-A34D-9258-CF44CB76E77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flipH="1">
            <a:off x="5556325" y="1180598"/>
            <a:ext cx="2530636" cy="320063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B10946E4-80E7-5A45-9609-BD29B8E050B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368739" y="2527802"/>
            <a:ext cx="914227" cy="914227"/>
          </a:xfrm>
          <a:prstGeom prst="rect">
            <a:avLst/>
          </a:prstGeom>
        </p:spPr>
      </p:pic>
      <p:grpSp>
        <p:nvGrpSpPr>
          <p:cNvPr id="51" name="Group 50">
            <a:extLst>
              <a:ext uri="{FF2B5EF4-FFF2-40B4-BE49-F238E27FC236}">
                <a16:creationId xmlns:a16="http://schemas.microsoft.com/office/drawing/2014/main" id="{8BC3A256-C61C-4640-8A7D-A7AA2F6EBE21}"/>
              </a:ext>
            </a:extLst>
          </p:cNvPr>
          <p:cNvGrpSpPr/>
          <p:nvPr/>
        </p:nvGrpSpPr>
        <p:grpSpPr>
          <a:xfrm>
            <a:off x="8935827" y="2483084"/>
            <a:ext cx="1663036" cy="945916"/>
            <a:chOff x="9265021" y="2019508"/>
            <a:chExt cx="1663469" cy="946162"/>
          </a:xfrm>
          <a:solidFill>
            <a:schemeClr val="bg1"/>
          </a:solidFill>
        </p:grpSpPr>
        <p:sp>
          <p:nvSpPr>
            <p:cNvPr id="52" name="Rectangle: Rounded Corners 104">
              <a:extLst>
                <a:ext uri="{FF2B5EF4-FFF2-40B4-BE49-F238E27FC236}">
                  <a16:creationId xmlns:a16="http://schemas.microsoft.com/office/drawing/2014/main" id="{3D32A8B2-37F5-8441-A4CA-3E745444A0CA}"/>
                </a:ext>
              </a:extLst>
            </p:cNvPr>
            <p:cNvSpPr/>
            <p:nvPr/>
          </p:nvSpPr>
          <p:spPr bwMode="auto">
            <a:xfrm>
              <a:off x="9265021" y="2019508"/>
              <a:ext cx="1398628" cy="695924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3" name="Rectangle: Rounded Corners 105">
              <a:extLst>
                <a:ext uri="{FF2B5EF4-FFF2-40B4-BE49-F238E27FC236}">
                  <a16:creationId xmlns:a16="http://schemas.microsoft.com/office/drawing/2014/main" id="{2BCEF1CE-97EF-6945-975F-81CA7E8BFD05}"/>
                </a:ext>
              </a:extLst>
            </p:cNvPr>
            <p:cNvSpPr/>
            <p:nvPr/>
          </p:nvSpPr>
          <p:spPr bwMode="auto">
            <a:xfrm>
              <a:off x="9398178" y="2148264"/>
              <a:ext cx="1398628" cy="695924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4" name="Rectangle: Rounded Corners 106">
              <a:extLst>
                <a:ext uri="{FF2B5EF4-FFF2-40B4-BE49-F238E27FC236}">
                  <a16:creationId xmlns:a16="http://schemas.microsoft.com/office/drawing/2014/main" id="{6E647F9B-6C12-D648-B246-E50CFED591D8}"/>
                </a:ext>
              </a:extLst>
            </p:cNvPr>
            <p:cNvSpPr/>
            <p:nvPr/>
          </p:nvSpPr>
          <p:spPr bwMode="auto">
            <a:xfrm>
              <a:off x="9529862" y="2269746"/>
              <a:ext cx="1398628" cy="695924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19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999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Worker</a:t>
              </a:r>
            </a:p>
            <a:p>
              <a:pPr algn="ctr" defTabSz="93219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999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Service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29081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885227-EF38-434F-8992-137C83C28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C000"/>
                </a:solidFill>
              </a:rPr>
              <a:t>References</a:t>
            </a:r>
            <a:br>
              <a:rPr lang="en-US" b="1" dirty="0">
                <a:solidFill>
                  <a:srgbClr val="FFC000"/>
                </a:solidFill>
              </a:rPr>
            </a:br>
            <a:endParaRPr lang="en-US" b="1" dirty="0">
              <a:solidFill>
                <a:srgbClr val="FFC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C841BB-152B-014C-A320-4E26E767E2A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Core Documentation </a:t>
            </a:r>
            <a:r>
              <a:rPr lang="en-US" dirty="0">
                <a:hlinkClick r:id="rId2"/>
              </a:rPr>
              <a:t>https://aka.ms/dotnet-docs</a:t>
            </a:r>
            <a:r>
              <a:rPr lang="en-US" dirty="0"/>
              <a:t> </a:t>
            </a:r>
          </a:p>
          <a:p>
            <a:r>
              <a:rPr lang="en-US" dirty="0"/>
              <a:t>SDK Documentation </a:t>
            </a:r>
            <a:r>
              <a:rPr lang="en-US" dirty="0">
                <a:hlinkClick r:id="rId3"/>
              </a:rPr>
              <a:t>https://aka.ms/dotnet-cli-docs</a:t>
            </a:r>
            <a:r>
              <a:rPr lang="en-US" dirty="0"/>
              <a:t> </a:t>
            </a:r>
          </a:p>
          <a:p>
            <a:r>
              <a:rPr lang="en-US" dirty="0"/>
              <a:t>Release Notes </a:t>
            </a:r>
            <a:r>
              <a:rPr lang="en-US" dirty="0">
                <a:hlinkClick r:id="rId4"/>
              </a:rPr>
              <a:t>https://aka.ms/netcore3releasenotes</a:t>
            </a:r>
            <a:r>
              <a:rPr lang="en-US" dirty="0"/>
              <a:t> </a:t>
            </a:r>
          </a:p>
          <a:p>
            <a:r>
              <a:rPr lang="en-US" dirty="0"/>
              <a:t>Tutorials </a:t>
            </a:r>
            <a:br>
              <a:rPr lang="en-US" dirty="0"/>
            </a:br>
            <a:r>
              <a:rPr lang="en-US" dirty="0">
                <a:hlinkClick r:id="rId5"/>
              </a:rPr>
              <a:t>https://aka.ms/dotnet-tutorials</a:t>
            </a:r>
            <a:r>
              <a:rPr lang="en-US" dirty="0"/>
              <a:t> </a:t>
            </a:r>
          </a:p>
          <a:p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CDF7C7-E449-A84E-A4AC-EB2D6D96C641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Introduction</a:t>
            </a:r>
            <a:br>
              <a:rPr lang="en-US" dirty="0"/>
            </a:br>
            <a:r>
              <a:rPr lang="en-US" dirty="0">
                <a:hlinkClick r:id="rId6"/>
              </a:rPr>
              <a:t>https://bit.ly/2XJPH9S</a:t>
            </a:r>
            <a:r>
              <a:rPr lang="en-US" dirty="0"/>
              <a:t> </a:t>
            </a:r>
          </a:p>
          <a:p>
            <a:r>
              <a:rPr lang="en-US" dirty="0"/>
              <a:t>Migrate from ASP.NET to ASP.NET Core </a:t>
            </a:r>
            <a:r>
              <a:rPr lang="en-US" dirty="0">
                <a:hlinkClick r:id="rId7"/>
              </a:rPr>
              <a:t>https://bit.ly/2ShOKz4</a:t>
            </a:r>
            <a:r>
              <a:rPr lang="en-US" dirty="0"/>
              <a:t> </a:t>
            </a:r>
          </a:p>
          <a:p>
            <a:r>
              <a:rPr lang="en-US" dirty="0"/>
              <a:t>Migrate from 2.2 to 3.0</a:t>
            </a:r>
            <a:br>
              <a:rPr lang="en-US" dirty="0"/>
            </a:br>
            <a:r>
              <a:rPr lang="en-US" dirty="0">
                <a:hlinkClick r:id="rId8"/>
              </a:rPr>
              <a:t>https://bit.ly/2JU8c1Z</a:t>
            </a:r>
            <a:endParaRPr lang="en-US" dirty="0"/>
          </a:p>
          <a:p>
            <a:pPr marL="234950" indent="-234950" defTabSz="914093">
              <a:defRPr/>
            </a:pPr>
            <a:r>
              <a:rPr lang="en-US" kern="0" dirty="0"/>
              <a:t>What’s New - </a:t>
            </a:r>
            <a:r>
              <a:rPr lang="en-US" kern="0" dirty="0">
                <a:hlinkClick r:id="rId9"/>
              </a:rPr>
              <a:t>https://bit.ly/2JGkIC1</a:t>
            </a:r>
            <a:endParaRPr lang="en-US" kern="0" dirty="0"/>
          </a:p>
          <a:p>
            <a:pPr marL="234950" indent="-234950" defTabSz="914093">
              <a:defRPr/>
            </a:pPr>
            <a:r>
              <a:rPr lang="en-US" kern="0" dirty="0"/>
              <a:t>Identity - </a:t>
            </a:r>
            <a:r>
              <a:rPr lang="en-US" kern="0" dirty="0">
                <a:hlinkClick r:id="rId10"/>
              </a:rPr>
              <a:t>https://bit.ly/2E9rcqZ</a:t>
            </a:r>
            <a:r>
              <a:rPr lang="en-US" kern="0" dirty="0"/>
              <a:t> </a:t>
            </a:r>
          </a:p>
          <a:p>
            <a:pPr marL="234950" indent="-234950" defTabSz="914093">
              <a:defRPr/>
            </a:pPr>
            <a:r>
              <a:rPr lang="en-US" kern="0" dirty="0"/>
              <a:t>Web APIs - </a:t>
            </a:r>
            <a:r>
              <a:rPr lang="en-US" kern="0" dirty="0">
                <a:hlinkClick r:id="rId11"/>
              </a:rPr>
              <a:t>https://bit.ly/2SgaDQc</a:t>
            </a:r>
            <a:r>
              <a:rPr lang="en-US" kern="0" dirty="0"/>
              <a:t> </a:t>
            </a:r>
          </a:p>
          <a:p>
            <a:pPr marL="234950" indent="-234950" defTabSz="914093">
              <a:defRPr/>
            </a:pPr>
            <a:r>
              <a:rPr lang="en-US" kern="0" dirty="0" err="1"/>
              <a:t>SignalR</a:t>
            </a:r>
            <a:r>
              <a:rPr lang="en-US" kern="0" dirty="0"/>
              <a:t> - </a:t>
            </a:r>
            <a:r>
              <a:rPr lang="en-US" kern="0" dirty="0">
                <a:hlinkClick r:id="rId12"/>
              </a:rPr>
              <a:t>https://bit.ly/2XKK0so</a:t>
            </a:r>
            <a:endParaRPr lang="en-US" kern="0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CFEAE19-91EA-1649-A556-1E1F0743CCE3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3012" y="1304815"/>
            <a:ext cx="2681468" cy="136218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7AEA4B7-8B84-1346-AAB6-6A73081C023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674812" y="1270116"/>
            <a:ext cx="1361316" cy="1361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704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675C97F-7B3A-4EED-8AF8-692E4E09D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Q&amp;A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2F4C121-4662-4AAA-B5F3-C522E47DA5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0881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C7F154D-FC65-4A85-8457-2FBFF7AE047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B54A7B06-7058-4B7E-AAF3-5EDFCF96519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https://Github.com/scottdock</a:t>
            </a:r>
            <a:endParaRPr lang="en-US" dirty="0"/>
          </a:p>
          <a:p>
            <a:r>
              <a:rPr lang="en-US" dirty="0">
                <a:hlinkClick r:id="rId3"/>
              </a:rPr>
              <a:t>https://twitter.com/scottd</a:t>
            </a:r>
            <a:endParaRPr lang="en-US" dirty="0"/>
          </a:p>
          <a:p>
            <a:r>
              <a:rPr lang="en-US" dirty="0">
                <a:hlinkClick r:id="rId4"/>
              </a:rPr>
              <a:t>https://www.linkedin.com/in/scottdockendorf</a:t>
            </a:r>
            <a:endParaRPr lang="en-US" dirty="0"/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91261AD6-6DBF-4A39-B68F-206DD5073578}"/>
              </a:ext>
            </a:extLst>
          </p:cNvPr>
          <p:cNvSpPr txBox="1">
            <a:spLocks/>
          </p:cNvSpPr>
          <p:nvPr/>
        </p:nvSpPr>
        <p:spPr>
          <a:xfrm>
            <a:off x="1065213" y="541020"/>
            <a:ext cx="9829798" cy="28956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660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/>
              <a:t>Download the slides &amp; demo code @ </a:t>
            </a:r>
            <a:r>
              <a:rPr lang="en-US" sz="4400" dirty="0">
                <a:hlinkClick r:id="rId2"/>
              </a:rPr>
              <a:t>https://github.com/scottdock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3505786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3">
            <a:extLst>
              <a:ext uri="{FF2B5EF4-FFF2-40B4-BE49-F238E27FC236}">
                <a16:creationId xmlns:a16="http://schemas.microsoft.com/office/drawing/2014/main" id="{A831F126-6B54-4762-8E67-1BE16302EDF2}"/>
              </a:ext>
            </a:extLst>
          </p:cNvPr>
          <p:cNvSpPr txBox="1">
            <a:spLocks/>
          </p:cNvSpPr>
          <p:nvPr/>
        </p:nvSpPr>
        <p:spPr>
          <a:xfrm>
            <a:off x="585805" y="2485765"/>
            <a:ext cx="7564691" cy="49847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932462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defRPr/>
            </a:pPr>
            <a:r>
              <a:rPr lang="en-US" sz="3599" dirty="0">
                <a:solidFill>
                  <a:schemeClr val="accent3"/>
                </a:solidFill>
                <a:latin typeface="Segoe UI Semibold"/>
              </a:rPr>
              <a:t>.NET Core 3.0</a:t>
            </a:r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D4B78FE7-C452-4DD2-AAC9-CE0B21371F96}"/>
              </a:ext>
            </a:extLst>
          </p:cNvPr>
          <p:cNvSpPr txBox="1">
            <a:spLocks/>
          </p:cNvSpPr>
          <p:nvPr/>
        </p:nvSpPr>
        <p:spPr>
          <a:xfrm>
            <a:off x="585805" y="3339129"/>
            <a:ext cx="7881942" cy="243079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932462">
              <a:lnSpc>
                <a:spcPct val="90000"/>
              </a:lnSpc>
              <a:spcBef>
                <a:spcPts val="1200"/>
              </a:spcBef>
              <a:defRPr/>
            </a:pPr>
            <a:r>
              <a:rPr lang="en-US" sz="1999" spc="0" dirty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</a:rPr>
              <a:t>Windows desktop support with WPF and WinForms, also open source</a:t>
            </a:r>
          </a:p>
          <a:p>
            <a:pPr defTabSz="932462">
              <a:lnSpc>
                <a:spcPct val="90000"/>
              </a:lnSpc>
              <a:spcBef>
                <a:spcPts val="1200"/>
              </a:spcBef>
              <a:buSzPct val="90000"/>
              <a:defRPr/>
            </a:pPr>
            <a:r>
              <a:rPr lang="en-US" sz="1999" spc="0" dirty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cs typeface="Segoe UI Semilight" panose="020B0402040204020203" pitchFamily="34" charset="0"/>
              </a:rPr>
              <a:t>Flexible deployment, side-by-side support and self-contained EXEs</a:t>
            </a:r>
          </a:p>
          <a:p>
            <a:pPr defTabSz="932462">
              <a:lnSpc>
                <a:spcPct val="90000"/>
              </a:lnSpc>
              <a:spcBef>
                <a:spcPts val="1200"/>
              </a:spcBef>
              <a:buSzPct val="90000"/>
              <a:defRPr/>
            </a:pPr>
            <a:r>
              <a:rPr lang="en-US" sz="1999" spc="0" dirty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</a:rPr>
              <a:t>New C# language features for productivity and less errors</a:t>
            </a:r>
          </a:p>
          <a:p>
            <a:pPr defTabSz="932462">
              <a:lnSpc>
                <a:spcPct val="90000"/>
              </a:lnSpc>
              <a:spcBef>
                <a:spcPts val="1200"/>
              </a:spcBef>
              <a:buSzPct val="90000"/>
              <a:defRPr/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IoT (</a:t>
            </a:r>
            <a:r>
              <a:rPr lang="en-US" sz="2000" dirty="0">
                <a:hlinkClick r:id="rId3"/>
              </a:rPr>
              <a:t>https://github.com/dotnet/iot</a:t>
            </a:r>
            <a:r>
              <a:rPr lang="en-US" sz="2000" dirty="0"/>
              <a:t>)</a:t>
            </a: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&amp; AI via ML.NET (</a:t>
            </a: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linkClick r:id="rId4"/>
              </a:rPr>
              <a:t>https://bit.ly/2HOvxSU</a:t>
            </a: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) </a:t>
            </a:r>
          </a:p>
          <a:p>
            <a:pPr defTabSz="932462">
              <a:lnSpc>
                <a:spcPct val="90000"/>
              </a:lnSpc>
              <a:spcBef>
                <a:spcPts val="1200"/>
              </a:spcBef>
              <a:buSzPct val="90000"/>
              <a:defRPr/>
            </a:pPr>
            <a:r>
              <a:rPr lang="en-US" sz="1999" spc="0" dirty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</a:rPr>
              <a:t>Performance improvements</a:t>
            </a:r>
          </a:p>
          <a:p>
            <a:pPr defTabSz="932462">
              <a:lnSpc>
                <a:spcPct val="90000"/>
              </a:lnSpc>
              <a:spcBef>
                <a:spcPts val="1200"/>
              </a:spcBef>
              <a:buSzPct val="90000"/>
              <a:defRPr/>
            </a:pPr>
            <a:r>
              <a:rPr lang="en-US" sz="1999" spc="0" dirty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</a:rPr>
              <a:t>Full-stack web development with C# and Razor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AD236ED-FB74-416E-B81A-0D38681560B8}"/>
              </a:ext>
            </a:extLst>
          </p:cNvPr>
          <p:cNvSpPr/>
          <p:nvPr/>
        </p:nvSpPr>
        <p:spPr bwMode="auto">
          <a:xfrm>
            <a:off x="585805" y="1820291"/>
            <a:ext cx="1845611" cy="383948"/>
          </a:xfrm>
          <a:prstGeom prst="roundRect">
            <a:avLst>
              <a:gd name="adj" fmla="val 26320"/>
            </a:avLst>
          </a:prstGeom>
          <a:solidFill>
            <a:schemeClr val="accent3">
              <a:lumMod val="40000"/>
              <a:lumOff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0" rIns="91416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192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500" b="1" spc="200">
                <a:gradFill>
                  <a:gsLst>
                    <a:gs pos="0">
                      <a:srgbClr val="002050"/>
                    </a:gs>
                    <a:gs pos="100000">
                      <a:srgbClr val="002050"/>
                    </a:gs>
                  </a:gsLst>
                  <a:lin ang="5400000" scaled="0"/>
                </a:gradFill>
                <a:latin typeface="Segoe UI"/>
                <a:cs typeface="Segoe UI" pitchFamily="34" charset="0"/>
              </a:rPr>
              <a:t>ANNOUNCING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E0B7A8E-D296-4944-8E89-31460554A10E}"/>
              </a:ext>
            </a:extLst>
          </p:cNvPr>
          <p:cNvGrpSpPr/>
          <p:nvPr/>
        </p:nvGrpSpPr>
        <p:grpSpPr>
          <a:xfrm>
            <a:off x="7081035" y="-382119"/>
            <a:ext cx="9903420" cy="7442496"/>
            <a:chOff x="3581400" y="-500539"/>
            <a:chExt cx="9906000" cy="7444435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162A1B9F-7CAE-4FAE-8A97-B5D27499E5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25151"/>
            <a:stretch/>
          </p:blipFill>
          <p:spPr>
            <a:xfrm>
              <a:off x="3581400" y="-500539"/>
              <a:ext cx="9906000" cy="7444435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5D9A5F5-C396-4424-BC0B-5CA75AF01E3B}"/>
                </a:ext>
              </a:extLst>
            </p:cNvPr>
            <p:cNvSpPr/>
            <p:nvPr/>
          </p:nvSpPr>
          <p:spPr bwMode="auto">
            <a:xfrm>
              <a:off x="5880100" y="839893"/>
              <a:ext cx="6440593" cy="4309534"/>
            </a:xfrm>
            <a:prstGeom prst="rect">
              <a:avLst/>
            </a:prstGeom>
            <a:solidFill>
              <a:srgbClr val="28282A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999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8ECD4EF6-C83C-4000-AE5F-520F8740D8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86" b="367"/>
            <a:stretch/>
          </p:blipFill>
          <p:spPr>
            <a:xfrm>
              <a:off x="5880099" y="839893"/>
              <a:ext cx="6440593" cy="4306824"/>
            </a:xfrm>
            <a:prstGeom prst="rect">
              <a:avLst/>
            </a:prstGeom>
          </p:spPr>
        </p:pic>
      </p:grpSp>
      <p:sp>
        <p:nvSpPr>
          <p:cNvPr id="3" name="Arrow: Right 2">
            <a:extLst>
              <a:ext uri="{FF2B5EF4-FFF2-40B4-BE49-F238E27FC236}">
                <a16:creationId xmlns:a16="http://schemas.microsoft.com/office/drawing/2014/main" id="{77C89535-8B66-4E59-9684-AB90F2A0745F}"/>
              </a:ext>
            </a:extLst>
          </p:cNvPr>
          <p:cNvSpPr/>
          <p:nvPr/>
        </p:nvSpPr>
        <p:spPr bwMode="auto">
          <a:xfrm>
            <a:off x="76179" y="5344581"/>
            <a:ext cx="481057" cy="484506"/>
          </a:xfrm>
          <a:prstGeom prst="rightArrow">
            <a:avLst/>
          </a:prstGeom>
          <a:solidFill>
            <a:srgbClr val="FFFF00"/>
          </a:solidFill>
          <a:ln>
            <a:noFill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192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999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0A4E93A3-C1CB-46DE-B902-0E7C01B2457B}"/>
              </a:ext>
            </a:extLst>
          </p:cNvPr>
          <p:cNvSpPr/>
          <p:nvPr/>
        </p:nvSpPr>
        <p:spPr bwMode="auto">
          <a:xfrm flipH="1">
            <a:off x="5936918" y="5367613"/>
            <a:ext cx="465456" cy="484506"/>
          </a:xfrm>
          <a:prstGeom prst="rightArrow">
            <a:avLst/>
          </a:prstGeom>
          <a:solidFill>
            <a:srgbClr val="FFFF00"/>
          </a:solidFill>
          <a:ln>
            <a:noFill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192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999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7428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3.33333E-6 -2.59259E-6 L -3.33333E-6 0.03843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21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6.56421E-7 -3.7037E-7 L -6.56421E-7 0.03843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21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2.96296E-6 L 2.08333E-6 0.03842 " pathEditMode="relative" rAng="0" ptsTypes="AA">
                                      <p:cBhvr>
                                        <p:cTn id="19" dur="5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21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7" grpId="1"/>
      <p:bldP spid="7" grpId="0"/>
      <p:bldP spid="7" grpId="1"/>
      <p:bldP spid="5" grpId="0" animBg="1"/>
      <p:bldP spid="5" grpId="1" animBg="1"/>
      <p:bldP spid="3" grpId="0" animBg="1"/>
      <p:bldP spid="1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2A701-88A2-4A2C-8F04-39ADC3018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.NET Core : A full stack solution</a:t>
            </a:r>
            <a:br>
              <a:rPr lang="en-US" dirty="0"/>
            </a:br>
            <a:endParaRPr lang="it-IT" dirty="0"/>
          </a:p>
        </p:txBody>
      </p: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FE055B3F-1E95-4710-9300-D3E60571F1F5}"/>
              </a:ext>
            </a:extLst>
          </p:cNvPr>
          <p:cNvGrpSpPr/>
          <p:nvPr/>
        </p:nvGrpSpPr>
        <p:grpSpPr>
          <a:xfrm>
            <a:off x="510033" y="2295439"/>
            <a:ext cx="3153858" cy="2267121"/>
            <a:chOff x="951470" y="2125361"/>
            <a:chExt cx="2150076" cy="1544596"/>
          </a:xfrm>
        </p:grpSpPr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D396EBAE-7B4A-422C-A38C-253E2F627FEF}"/>
                </a:ext>
              </a:extLst>
            </p:cNvPr>
            <p:cNvSpPr/>
            <p:nvPr/>
          </p:nvSpPr>
          <p:spPr bwMode="auto">
            <a:xfrm>
              <a:off x="951470" y="2588260"/>
              <a:ext cx="2150076" cy="1081697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999" kern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7441EAB4-8EFB-4A9E-9951-52302C4C7E6A}"/>
                </a:ext>
              </a:extLst>
            </p:cNvPr>
            <p:cNvGrpSpPr/>
            <p:nvPr/>
          </p:nvGrpSpPr>
          <p:grpSpPr>
            <a:xfrm>
              <a:off x="951470" y="2125361"/>
              <a:ext cx="2150076" cy="462899"/>
              <a:chOff x="951470" y="2125361"/>
              <a:chExt cx="2150076" cy="462899"/>
            </a:xfrm>
          </p:grpSpPr>
          <p:sp>
            <p:nvSpPr>
              <p:cNvPr id="121" name="Rectangle 120">
                <a:extLst>
                  <a:ext uri="{FF2B5EF4-FFF2-40B4-BE49-F238E27FC236}">
                    <a16:creationId xmlns:a16="http://schemas.microsoft.com/office/drawing/2014/main" id="{EE25CBE9-AD39-477C-8AB1-0BCC290583AC}"/>
                  </a:ext>
                </a:extLst>
              </p:cNvPr>
              <p:cNvSpPr/>
              <p:nvPr/>
            </p:nvSpPr>
            <p:spPr bwMode="auto">
              <a:xfrm>
                <a:off x="951470" y="2125362"/>
                <a:ext cx="2150076" cy="462898"/>
              </a:xfrm>
              <a:prstGeom prst="rect">
                <a:avLst/>
              </a:prstGeom>
              <a:solidFill>
                <a:srgbClr val="E6E6E6">
                  <a:lumMod val="75000"/>
                </a:srgbClr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192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999" kern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122" name="Group 121">
                <a:extLst>
                  <a:ext uri="{FF2B5EF4-FFF2-40B4-BE49-F238E27FC236}">
                    <a16:creationId xmlns:a16="http://schemas.microsoft.com/office/drawing/2014/main" id="{73414315-2459-4C38-8950-CEB1D87A78D4}"/>
                  </a:ext>
                </a:extLst>
              </p:cNvPr>
              <p:cNvGrpSpPr/>
              <p:nvPr/>
            </p:nvGrpSpPr>
            <p:grpSpPr>
              <a:xfrm>
                <a:off x="2937164" y="2125362"/>
                <a:ext cx="164382" cy="164382"/>
                <a:chOff x="2937164" y="2125362"/>
                <a:chExt cx="164382" cy="164382"/>
              </a:xfrm>
            </p:grpSpPr>
            <p:sp>
              <p:nvSpPr>
                <p:cNvPr id="137" name="Rectangle 136">
                  <a:extLst>
                    <a:ext uri="{FF2B5EF4-FFF2-40B4-BE49-F238E27FC236}">
                      <a16:creationId xmlns:a16="http://schemas.microsoft.com/office/drawing/2014/main" id="{3C582977-491A-4568-BA7B-977FC2EFDFC5}"/>
                    </a:ext>
                  </a:extLst>
                </p:cNvPr>
                <p:cNvSpPr/>
                <p:nvPr/>
              </p:nvSpPr>
              <p:spPr bwMode="auto">
                <a:xfrm>
                  <a:off x="2937164" y="2125362"/>
                  <a:ext cx="164382" cy="164382"/>
                </a:xfrm>
                <a:prstGeom prst="rect">
                  <a:avLst/>
                </a:prstGeom>
                <a:solidFill>
                  <a:srgbClr val="D83B01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192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1999" kern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38" name="Cross 137">
                  <a:extLst>
                    <a:ext uri="{FF2B5EF4-FFF2-40B4-BE49-F238E27FC236}">
                      <a16:creationId xmlns:a16="http://schemas.microsoft.com/office/drawing/2014/main" id="{1C0180CB-A206-4467-B68E-E1546C6FC3F4}"/>
                    </a:ext>
                  </a:extLst>
                </p:cNvPr>
                <p:cNvSpPr/>
                <p:nvPr/>
              </p:nvSpPr>
              <p:spPr bwMode="auto">
                <a:xfrm rot="2730422">
                  <a:off x="2959692" y="2146307"/>
                  <a:ext cx="125677" cy="125677"/>
                </a:xfrm>
                <a:prstGeom prst="plus">
                  <a:avLst>
                    <a:gd name="adj" fmla="val 41223"/>
                  </a:avLst>
                </a:prstGeom>
                <a:solidFill>
                  <a:srgbClr val="FFFFFF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192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1999" kern="0" err="1">
                    <a:solidFill>
                      <a:srgbClr val="FF0000"/>
                    </a:solidFill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123" name="Group 122">
                <a:extLst>
                  <a:ext uri="{FF2B5EF4-FFF2-40B4-BE49-F238E27FC236}">
                    <a16:creationId xmlns:a16="http://schemas.microsoft.com/office/drawing/2014/main" id="{04F15045-A093-482D-80ED-78118E33D2C8}"/>
                  </a:ext>
                </a:extLst>
              </p:cNvPr>
              <p:cNvGrpSpPr/>
              <p:nvPr/>
            </p:nvGrpSpPr>
            <p:grpSpPr>
              <a:xfrm>
                <a:off x="2733964" y="2125361"/>
                <a:ext cx="164382" cy="164382"/>
                <a:chOff x="2733964" y="2125361"/>
                <a:chExt cx="164382" cy="164382"/>
              </a:xfrm>
            </p:grpSpPr>
            <p:sp>
              <p:nvSpPr>
                <p:cNvPr id="135" name="Rectangle 134">
                  <a:extLst>
                    <a:ext uri="{FF2B5EF4-FFF2-40B4-BE49-F238E27FC236}">
                      <a16:creationId xmlns:a16="http://schemas.microsoft.com/office/drawing/2014/main" id="{D5B2E3EB-EDA3-47C6-BD23-80630368F480}"/>
                    </a:ext>
                  </a:extLst>
                </p:cNvPr>
                <p:cNvSpPr/>
                <p:nvPr/>
              </p:nvSpPr>
              <p:spPr bwMode="auto">
                <a:xfrm>
                  <a:off x="2733964" y="2125361"/>
                  <a:ext cx="164382" cy="164382"/>
                </a:xfrm>
                <a:prstGeom prst="rect">
                  <a:avLst/>
                </a:prstGeom>
                <a:solidFill>
                  <a:srgbClr val="E6E6E6">
                    <a:lumMod val="50000"/>
                  </a:srgbClr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192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1999" kern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36" name="Frame 135">
                  <a:extLst>
                    <a:ext uri="{FF2B5EF4-FFF2-40B4-BE49-F238E27FC236}">
                      <a16:creationId xmlns:a16="http://schemas.microsoft.com/office/drawing/2014/main" id="{24C886FB-6624-488C-80F4-23F75D5A7FE6}"/>
                    </a:ext>
                  </a:extLst>
                </p:cNvPr>
                <p:cNvSpPr/>
                <p:nvPr/>
              </p:nvSpPr>
              <p:spPr bwMode="auto">
                <a:xfrm>
                  <a:off x="2762687" y="2147260"/>
                  <a:ext cx="110423" cy="110423"/>
                </a:xfrm>
                <a:prstGeom prst="frame">
                  <a:avLst>
                    <a:gd name="adj1" fmla="val 19401"/>
                  </a:avLst>
                </a:prstGeom>
                <a:solidFill>
                  <a:srgbClr val="FFFFFF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192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1999" kern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124" name="Group 123">
                <a:extLst>
                  <a:ext uri="{FF2B5EF4-FFF2-40B4-BE49-F238E27FC236}">
                    <a16:creationId xmlns:a16="http://schemas.microsoft.com/office/drawing/2014/main" id="{8655EC6C-957B-4138-A59F-5628695767B1}"/>
                  </a:ext>
                </a:extLst>
              </p:cNvPr>
              <p:cNvGrpSpPr/>
              <p:nvPr/>
            </p:nvGrpSpPr>
            <p:grpSpPr>
              <a:xfrm>
                <a:off x="2525684" y="2125361"/>
                <a:ext cx="164382" cy="164382"/>
                <a:chOff x="2525684" y="2125361"/>
                <a:chExt cx="164382" cy="164382"/>
              </a:xfrm>
            </p:grpSpPr>
            <p:sp>
              <p:nvSpPr>
                <p:cNvPr id="133" name="Rectangle 132">
                  <a:extLst>
                    <a:ext uri="{FF2B5EF4-FFF2-40B4-BE49-F238E27FC236}">
                      <a16:creationId xmlns:a16="http://schemas.microsoft.com/office/drawing/2014/main" id="{2E7D5D68-D29A-4DAF-8347-2648F5684107}"/>
                    </a:ext>
                  </a:extLst>
                </p:cNvPr>
                <p:cNvSpPr/>
                <p:nvPr/>
              </p:nvSpPr>
              <p:spPr bwMode="auto">
                <a:xfrm>
                  <a:off x="2525684" y="2125361"/>
                  <a:ext cx="164382" cy="164382"/>
                </a:xfrm>
                <a:prstGeom prst="rect">
                  <a:avLst/>
                </a:prstGeom>
                <a:solidFill>
                  <a:srgbClr val="E6E6E6">
                    <a:lumMod val="50000"/>
                  </a:srgbClr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192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1999" kern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34" name="Rectangle 133">
                  <a:extLst>
                    <a:ext uri="{FF2B5EF4-FFF2-40B4-BE49-F238E27FC236}">
                      <a16:creationId xmlns:a16="http://schemas.microsoft.com/office/drawing/2014/main" id="{BBB39E3C-FC79-4B0C-AD5A-0ABE545BD5E4}"/>
                    </a:ext>
                  </a:extLst>
                </p:cNvPr>
                <p:cNvSpPr/>
                <p:nvPr/>
              </p:nvSpPr>
              <p:spPr bwMode="auto">
                <a:xfrm>
                  <a:off x="2550343" y="2230251"/>
                  <a:ext cx="115063" cy="27432"/>
                </a:xfrm>
                <a:prstGeom prst="rect">
                  <a:avLst/>
                </a:prstGeom>
                <a:solidFill>
                  <a:srgbClr val="FFFFFF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192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1999" kern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125" name="Group 124">
                <a:extLst>
                  <a:ext uri="{FF2B5EF4-FFF2-40B4-BE49-F238E27FC236}">
                    <a16:creationId xmlns:a16="http://schemas.microsoft.com/office/drawing/2014/main" id="{97239BD0-E06C-4B06-A63A-09EC14F336B4}"/>
                  </a:ext>
                </a:extLst>
              </p:cNvPr>
              <p:cNvGrpSpPr/>
              <p:nvPr/>
            </p:nvGrpSpPr>
            <p:grpSpPr>
              <a:xfrm>
                <a:off x="1028835" y="2330877"/>
                <a:ext cx="2016554" cy="199824"/>
                <a:chOff x="1028835" y="2330877"/>
                <a:chExt cx="2016554" cy="199824"/>
              </a:xfrm>
            </p:grpSpPr>
            <p:sp>
              <p:nvSpPr>
                <p:cNvPr id="126" name="Rectangle 125">
                  <a:extLst>
                    <a:ext uri="{FF2B5EF4-FFF2-40B4-BE49-F238E27FC236}">
                      <a16:creationId xmlns:a16="http://schemas.microsoft.com/office/drawing/2014/main" id="{C38D801C-E8E4-4FA9-A1CF-4956FD8E9618}"/>
                    </a:ext>
                  </a:extLst>
                </p:cNvPr>
                <p:cNvSpPr/>
                <p:nvPr/>
              </p:nvSpPr>
              <p:spPr bwMode="auto">
                <a:xfrm>
                  <a:off x="1342731" y="2334258"/>
                  <a:ext cx="1600780" cy="196443"/>
                </a:xfrm>
                <a:prstGeom prst="rect">
                  <a:avLst/>
                </a:prstGeom>
                <a:solidFill>
                  <a:srgbClr val="FFFFFF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91416" tIns="146266" rIns="182832" bIns="146266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192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r>
                    <a:rPr lang="en-US" sz="900" b="1" kern="0">
                      <a:solidFill>
                        <a:srgbClr val="E6E6E6">
                          <a:lumMod val="75000"/>
                        </a:srgbClr>
                      </a:solidFill>
                      <a:latin typeface="Consolas" panose="020B0609020204030204" pitchFamily="49" charset="0"/>
                      <a:ea typeface="Segoe UI" pitchFamily="34" charset="0"/>
                      <a:cs typeface="Segoe UI" pitchFamily="34" charset="0"/>
                    </a:rPr>
                    <a:t>http://..</a:t>
                  </a:r>
                </a:p>
              </p:txBody>
            </p:sp>
            <p:sp>
              <p:nvSpPr>
                <p:cNvPr id="127" name="Isosceles Triangle 126">
                  <a:extLst>
                    <a:ext uri="{FF2B5EF4-FFF2-40B4-BE49-F238E27FC236}">
                      <a16:creationId xmlns:a16="http://schemas.microsoft.com/office/drawing/2014/main" id="{7FD47547-36DE-4D3B-AB8A-0345A98C7133}"/>
                    </a:ext>
                  </a:extLst>
                </p:cNvPr>
                <p:cNvSpPr/>
                <p:nvPr/>
              </p:nvSpPr>
              <p:spPr bwMode="auto">
                <a:xfrm rot="16200000">
                  <a:off x="981973" y="2377739"/>
                  <a:ext cx="196444" cy="102719"/>
                </a:xfrm>
                <a:prstGeom prst="triangle">
                  <a:avLst/>
                </a:prstGeom>
                <a:solidFill>
                  <a:srgbClr val="E6E6E6">
                    <a:lumMod val="50000"/>
                  </a:srgbClr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192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1999" kern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28" name="Isosceles Triangle 127">
                  <a:extLst>
                    <a:ext uri="{FF2B5EF4-FFF2-40B4-BE49-F238E27FC236}">
                      <a16:creationId xmlns:a16="http://schemas.microsoft.com/office/drawing/2014/main" id="{A23B044B-C90C-46AE-98EF-4EBAF31FDA17}"/>
                    </a:ext>
                  </a:extLst>
                </p:cNvPr>
                <p:cNvSpPr/>
                <p:nvPr/>
              </p:nvSpPr>
              <p:spPr bwMode="auto">
                <a:xfrm rot="5400000">
                  <a:off x="1138921" y="2377740"/>
                  <a:ext cx="196444" cy="102719"/>
                </a:xfrm>
                <a:prstGeom prst="triangle">
                  <a:avLst/>
                </a:prstGeom>
                <a:solidFill>
                  <a:srgbClr val="E6E6E6">
                    <a:lumMod val="50000"/>
                  </a:srgbClr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192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1999" kern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grpSp>
              <p:nvGrpSpPr>
                <p:cNvPr id="129" name="Group 128">
                  <a:extLst>
                    <a:ext uri="{FF2B5EF4-FFF2-40B4-BE49-F238E27FC236}">
                      <a16:creationId xmlns:a16="http://schemas.microsoft.com/office/drawing/2014/main" id="{DB2F26CB-1F7E-4C93-BC68-605552CC98E7}"/>
                    </a:ext>
                  </a:extLst>
                </p:cNvPr>
                <p:cNvGrpSpPr/>
                <p:nvPr/>
              </p:nvGrpSpPr>
              <p:grpSpPr>
                <a:xfrm>
                  <a:off x="2999669" y="2343459"/>
                  <a:ext cx="45720" cy="177841"/>
                  <a:chOff x="2999669" y="2343459"/>
                  <a:chExt cx="45720" cy="177841"/>
                </a:xfrm>
              </p:grpSpPr>
              <p:sp>
                <p:nvSpPr>
                  <p:cNvPr id="130" name="Oval 129">
                    <a:extLst>
                      <a:ext uri="{FF2B5EF4-FFF2-40B4-BE49-F238E27FC236}">
                        <a16:creationId xmlns:a16="http://schemas.microsoft.com/office/drawing/2014/main" id="{20F96F76-C9A7-4F47-8BCD-7EF82C61F96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999670" y="2343459"/>
                    <a:ext cx="45719" cy="45719"/>
                  </a:xfrm>
                  <a:prstGeom prst="ellipse">
                    <a:avLst/>
                  </a:prstGeom>
                  <a:solidFill>
                    <a:srgbClr val="E6E6E6">
                      <a:lumMod val="50000"/>
                    </a:srgbClr>
                  </a:solidFill>
                  <a:ln w="9525" cap="flat" cmpd="sng" algn="ctr">
                    <a:noFill/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defTabSz="932192" fontAlgn="base">
                      <a:spcBef>
                        <a:spcPct val="0"/>
                      </a:spcBef>
                      <a:spcAft>
                        <a:spcPct val="0"/>
                      </a:spcAft>
                      <a:defRPr/>
                    </a:pPr>
                    <a:endParaRPr lang="en-US" sz="1999" kern="0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Segoe UI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131" name="Oval 130">
                    <a:extLst>
                      <a:ext uri="{FF2B5EF4-FFF2-40B4-BE49-F238E27FC236}">
                        <a16:creationId xmlns:a16="http://schemas.microsoft.com/office/drawing/2014/main" id="{9BE8D7B4-A461-471E-8827-5E044F8016F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999670" y="2409520"/>
                    <a:ext cx="45719" cy="45719"/>
                  </a:xfrm>
                  <a:prstGeom prst="ellipse">
                    <a:avLst/>
                  </a:prstGeom>
                  <a:solidFill>
                    <a:srgbClr val="E6E6E6">
                      <a:lumMod val="50000"/>
                    </a:srgbClr>
                  </a:solidFill>
                  <a:ln w="9525" cap="flat" cmpd="sng" algn="ctr">
                    <a:noFill/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defTabSz="932192" fontAlgn="base">
                      <a:spcBef>
                        <a:spcPct val="0"/>
                      </a:spcBef>
                      <a:spcAft>
                        <a:spcPct val="0"/>
                      </a:spcAft>
                      <a:defRPr/>
                    </a:pPr>
                    <a:endParaRPr lang="en-US" sz="1999" kern="0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Segoe UI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132" name="Oval 131">
                    <a:extLst>
                      <a:ext uri="{FF2B5EF4-FFF2-40B4-BE49-F238E27FC236}">
                        <a16:creationId xmlns:a16="http://schemas.microsoft.com/office/drawing/2014/main" id="{1833164B-3714-4AA1-AF90-20578B2A4DC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999669" y="2475581"/>
                    <a:ext cx="45719" cy="45719"/>
                  </a:xfrm>
                  <a:prstGeom prst="ellipse">
                    <a:avLst/>
                  </a:prstGeom>
                  <a:solidFill>
                    <a:srgbClr val="E6E6E6">
                      <a:lumMod val="50000"/>
                    </a:srgbClr>
                  </a:solidFill>
                  <a:ln w="9525" cap="flat" cmpd="sng" algn="ctr">
                    <a:noFill/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defTabSz="932192" fontAlgn="base">
                      <a:spcBef>
                        <a:spcPct val="0"/>
                      </a:spcBef>
                      <a:spcAft>
                        <a:spcPct val="0"/>
                      </a:spcAft>
                      <a:defRPr/>
                    </a:pPr>
                    <a:endParaRPr lang="en-US" sz="1999" kern="0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Segoe UI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</p:grpSp>
          </p:grpSp>
        </p:grpSp>
      </p:grpSp>
      <p:sp>
        <p:nvSpPr>
          <p:cNvPr id="139" name="TextBox 138">
            <a:extLst>
              <a:ext uri="{FF2B5EF4-FFF2-40B4-BE49-F238E27FC236}">
                <a16:creationId xmlns:a16="http://schemas.microsoft.com/office/drawing/2014/main" id="{7BF48A31-9CD2-46E6-A320-D15268071542}"/>
              </a:ext>
            </a:extLst>
          </p:cNvPr>
          <p:cNvSpPr txBox="1"/>
          <p:nvPr/>
        </p:nvSpPr>
        <p:spPr>
          <a:xfrm>
            <a:off x="1592681" y="1626291"/>
            <a:ext cx="1040349" cy="49231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093">
              <a:defRPr/>
            </a:pPr>
            <a:r>
              <a:rPr lang="en-US" sz="3199" b="1" kern="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Client</a:t>
            </a: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6880FE0C-4B08-4E40-BFF5-7F5D231C8E7B}"/>
              </a:ext>
            </a:extLst>
          </p:cNvPr>
          <p:cNvSpPr txBox="1"/>
          <p:nvPr/>
        </p:nvSpPr>
        <p:spPr>
          <a:xfrm>
            <a:off x="9238386" y="1635346"/>
            <a:ext cx="1517456" cy="49231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093">
              <a:defRPr/>
            </a:pPr>
            <a:r>
              <a:rPr lang="en-US" sz="3199" b="1" ker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Backend</a:t>
            </a: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8454FCCE-C5B1-4D28-80F1-DEF1BE5FBF75}"/>
              </a:ext>
            </a:extLst>
          </p:cNvPr>
          <p:cNvSpPr txBox="1"/>
          <p:nvPr/>
        </p:nvSpPr>
        <p:spPr>
          <a:xfrm>
            <a:off x="629761" y="5021852"/>
            <a:ext cx="2806856" cy="9230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797" indent="-342797" defTabSz="914093">
              <a:buFont typeface="Arial" panose="020B0604020202020204" pitchFamily="34" charset="0"/>
              <a:buChar char="•"/>
              <a:defRPr/>
            </a:pPr>
            <a:r>
              <a:rPr lang="en-US" sz="1999" kern="0"/>
              <a:t>Blazor</a:t>
            </a:r>
          </a:p>
          <a:p>
            <a:pPr marL="342797" indent="-342797" defTabSz="914093">
              <a:buFont typeface="Arial" panose="020B0604020202020204" pitchFamily="34" charset="0"/>
              <a:buChar char="•"/>
              <a:defRPr/>
            </a:pPr>
            <a:r>
              <a:rPr lang="en-US" sz="1999" kern="0"/>
              <a:t>Components</a:t>
            </a:r>
          </a:p>
          <a:p>
            <a:pPr marL="342797" indent="-342797" defTabSz="914093">
              <a:buFont typeface="Arial" panose="020B0604020202020204" pitchFamily="34" charset="0"/>
              <a:buChar char="•"/>
              <a:defRPr/>
            </a:pPr>
            <a:r>
              <a:rPr lang="en-US" sz="1999" kern="0"/>
              <a:t>SPA (JavaScript)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3537FB27-4B0F-4230-8050-83ABB326B5DE}"/>
              </a:ext>
            </a:extLst>
          </p:cNvPr>
          <p:cNvSpPr txBox="1"/>
          <p:nvPr/>
        </p:nvSpPr>
        <p:spPr>
          <a:xfrm>
            <a:off x="4690984" y="5021852"/>
            <a:ext cx="2806856" cy="12307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797" indent="-342797" defTabSz="914093">
              <a:buFont typeface="Arial" panose="020B0604020202020204" pitchFamily="34" charset="0"/>
              <a:buChar char="•"/>
              <a:defRPr/>
            </a:pPr>
            <a:r>
              <a:rPr lang="en-US" sz="1999" kern="0" dirty="0"/>
              <a:t>MVC / Razor Pages</a:t>
            </a:r>
          </a:p>
          <a:p>
            <a:pPr marL="342797" indent="-342797" defTabSz="914093">
              <a:buFont typeface="Arial" panose="020B0604020202020204" pitchFamily="34" charset="0"/>
              <a:buChar char="•"/>
              <a:defRPr/>
            </a:pPr>
            <a:r>
              <a:rPr lang="en-US" sz="1999" kern="0" dirty="0"/>
              <a:t>Web APIs</a:t>
            </a:r>
          </a:p>
          <a:p>
            <a:pPr marL="342797" indent="-342797" defTabSz="914093">
              <a:buFont typeface="Arial" panose="020B0604020202020204" pitchFamily="34" charset="0"/>
              <a:buChar char="•"/>
              <a:defRPr/>
            </a:pPr>
            <a:r>
              <a:rPr lang="en-US" sz="1999" kern="0" dirty="0" err="1"/>
              <a:t>SignalR</a:t>
            </a:r>
            <a:endParaRPr lang="en-US" sz="1999" kern="0" dirty="0"/>
          </a:p>
          <a:p>
            <a:pPr marL="342797" indent="-342797" defTabSz="914093">
              <a:buFont typeface="Arial" panose="020B0604020202020204" pitchFamily="34" charset="0"/>
              <a:buChar char="•"/>
              <a:defRPr/>
            </a:pPr>
            <a:r>
              <a:rPr lang="en-US" sz="1999" kern="0" dirty="0"/>
              <a:t>Security &amp; identity</a:t>
            </a:r>
          </a:p>
        </p:txBody>
      </p: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5DBCF777-2DF5-4CA5-8C8F-A996AD2818D0}"/>
              </a:ext>
            </a:extLst>
          </p:cNvPr>
          <p:cNvGrpSpPr/>
          <p:nvPr/>
        </p:nvGrpSpPr>
        <p:grpSpPr>
          <a:xfrm>
            <a:off x="3929849" y="1440471"/>
            <a:ext cx="3828968" cy="3977057"/>
            <a:chOff x="4051987" y="2133024"/>
            <a:chExt cx="3829965" cy="3978093"/>
          </a:xfrm>
          <a:solidFill>
            <a:schemeClr val="bg1"/>
          </a:solidFill>
        </p:grpSpPr>
        <p:pic>
          <p:nvPicPr>
            <p:cNvPr id="145" name="Graphic 144" descr="Cloud">
              <a:extLst>
                <a:ext uri="{FF2B5EF4-FFF2-40B4-BE49-F238E27FC236}">
                  <a16:creationId xmlns:a16="http://schemas.microsoft.com/office/drawing/2014/main" id="{27D7617B-5AE0-44B1-BF92-CCD3DADE076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flipH="1">
              <a:off x="4051987" y="2133024"/>
              <a:ext cx="3829965" cy="3978093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6F1B934D-2D62-4497-B1C5-567CDAD60C6B}"/>
                </a:ext>
              </a:extLst>
            </p:cNvPr>
            <p:cNvSpPr txBox="1"/>
            <p:nvPr/>
          </p:nvSpPr>
          <p:spPr>
            <a:xfrm>
              <a:off x="4799883" y="4166138"/>
              <a:ext cx="2381486" cy="52322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defTabSz="914093"/>
              <a:r>
                <a:rPr lang="en-US" sz="2799" b="1" dirty="0">
                  <a:latin typeface="Segoe UI Semibold"/>
                </a:rPr>
                <a:t>ASP.NET Core</a:t>
              </a:r>
            </a:p>
          </p:txBody>
        </p:sp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9DFCA75D-0131-480D-B63F-43958BC04489}"/>
              </a:ext>
            </a:extLst>
          </p:cNvPr>
          <p:cNvGrpSpPr/>
          <p:nvPr/>
        </p:nvGrpSpPr>
        <p:grpSpPr>
          <a:xfrm>
            <a:off x="7961500" y="3252458"/>
            <a:ext cx="1663035" cy="945916"/>
            <a:chOff x="9265021" y="2019508"/>
            <a:chExt cx="1663469" cy="946162"/>
          </a:xfrm>
          <a:solidFill>
            <a:srgbClr val="000000"/>
          </a:solidFill>
        </p:grpSpPr>
        <p:sp>
          <p:nvSpPr>
            <p:cNvPr id="153" name="Rectangle: Rounded Corners 152">
              <a:extLst>
                <a:ext uri="{FF2B5EF4-FFF2-40B4-BE49-F238E27FC236}">
                  <a16:creationId xmlns:a16="http://schemas.microsoft.com/office/drawing/2014/main" id="{F17D4DC5-CB95-4703-ACE5-4DE3295BF905}"/>
                </a:ext>
              </a:extLst>
            </p:cNvPr>
            <p:cNvSpPr/>
            <p:nvPr/>
          </p:nvSpPr>
          <p:spPr bwMode="auto">
            <a:xfrm>
              <a:off x="9265021" y="2019508"/>
              <a:ext cx="1398628" cy="695924"/>
            </a:xfrm>
            <a:prstGeom prst="roundRect">
              <a:avLst/>
            </a:prstGeom>
            <a:solidFill>
              <a:srgbClr val="D83B01"/>
            </a:solidFill>
            <a:ln w="10795" cap="flat" cmpd="sng" algn="ctr">
              <a:solidFill>
                <a:srgbClr val="D83B01">
                  <a:shade val="50000"/>
                </a:srgbClr>
              </a:solidFill>
              <a:prstDash val="solid"/>
              <a:headEnd type="none" w="med" len="med"/>
              <a:tailEnd type="none" w="med" len="me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999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4" name="Rectangle: Rounded Corners 153">
              <a:extLst>
                <a:ext uri="{FF2B5EF4-FFF2-40B4-BE49-F238E27FC236}">
                  <a16:creationId xmlns:a16="http://schemas.microsoft.com/office/drawing/2014/main" id="{F30DB913-09D1-45D6-B8AD-51DCAF443891}"/>
                </a:ext>
              </a:extLst>
            </p:cNvPr>
            <p:cNvSpPr/>
            <p:nvPr/>
          </p:nvSpPr>
          <p:spPr bwMode="auto">
            <a:xfrm>
              <a:off x="9398178" y="2148264"/>
              <a:ext cx="1398628" cy="695924"/>
            </a:xfrm>
            <a:prstGeom prst="roundRect">
              <a:avLst/>
            </a:prstGeom>
            <a:solidFill>
              <a:srgbClr val="D83B01"/>
            </a:solidFill>
            <a:ln w="10795" cap="flat" cmpd="sng" algn="ctr">
              <a:solidFill>
                <a:srgbClr val="D83B01">
                  <a:shade val="50000"/>
                </a:srgbClr>
              </a:solidFill>
              <a:prstDash val="solid"/>
              <a:headEnd type="none" w="med" len="med"/>
              <a:tailEnd type="none" w="med" len="me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999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5" name="Rectangle: Rounded Corners 154">
              <a:extLst>
                <a:ext uri="{FF2B5EF4-FFF2-40B4-BE49-F238E27FC236}">
                  <a16:creationId xmlns:a16="http://schemas.microsoft.com/office/drawing/2014/main" id="{682A944F-5CEC-4533-852E-F95CEB2B7FF8}"/>
                </a:ext>
              </a:extLst>
            </p:cNvPr>
            <p:cNvSpPr/>
            <p:nvPr/>
          </p:nvSpPr>
          <p:spPr bwMode="auto">
            <a:xfrm>
              <a:off x="9529862" y="2269746"/>
              <a:ext cx="1398628" cy="695924"/>
            </a:xfrm>
            <a:prstGeom prst="roundRect">
              <a:avLst/>
            </a:prstGeom>
            <a:solidFill>
              <a:srgbClr val="D83B01"/>
            </a:solidFill>
            <a:ln w="10795" cap="flat" cmpd="sng" algn="ctr">
              <a:solidFill>
                <a:srgbClr val="D83B01">
                  <a:shade val="50000"/>
                </a:srgbClr>
              </a:solidFill>
              <a:prstDash val="solid"/>
              <a:headEnd type="none" w="med" len="med"/>
              <a:tailEnd type="none" w="med" len="me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square" lIns="182832" tIns="146266" rIns="182832" bIns="14626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192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999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rPr>
                <a:t>Worker</a:t>
              </a:r>
            </a:p>
          </p:txBody>
        </p:sp>
      </p:grp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D6283976-4C10-4BF5-B8ED-570212D284F7}"/>
              </a:ext>
            </a:extLst>
          </p:cNvPr>
          <p:cNvGrpSpPr/>
          <p:nvPr/>
        </p:nvGrpSpPr>
        <p:grpSpPr>
          <a:xfrm>
            <a:off x="1360017" y="3021089"/>
            <a:ext cx="1442169" cy="1448631"/>
            <a:chOff x="1360371" y="3020983"/>
            <a:chExt cx="1442545" cy="1449008"/>
          </a:xfrm>
        </p:grpSpPr>
        <p:pic>
          <p:nvPicPr>
            <p:cNvPr id="157" name="Picture 156" descr="A picture containing vector graphics&#10;&#10;Description automatically generated">
              <a:extLst>
                <a:ext uri="{FF2B5EF4-FFF2-40B4-BE49-F238E27FC236}">
                  <a16:creationId xmlns:a16="http://schemas.microsoft.com/office/drawing/2014/main" id="{47777C75-1755-4EC5-BF1D-A3E9F3266A5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51364" y="3020983"/>
              <a:ext cx="1109208" cy="1109208"/>
            </a:xfrm>
            <a:prstGeom prst="rect">
              <a:avLst/>
            </a:prstGeom>
          </p:spPr>
        </p:pic>
        <p:grpSp>
          <p:nvGrpSpPr>
            <p:cNvPr id="158" name="Group 157">
              <a:extLst>
                <a:ext uri="{FF2B5EF4-FFF2-40B4-BE49-F238E27FC236}">
                  <a16:creationId xmlns:a16="http://schemas.microsoft.com/office/drawing/2014/main" id="{5C2671A4-902D-47DC-B41B-8F36A48BEDF9}"/>
                </a:ext>
              </a:extLst>
            </p:cNvPr>
            <p:cNvGrpSpPr/>
            <p:nvPr/>
          </p:nvGrpSpPr>
          <p:grpSpPr>
            <a:xfrm>
              <a:off x="1360371" y="4130800"/>
              <a:ext cx="1442545" cy="339191"/>
              <a:chOff x="1245226" y="4937621"/>
              <a:chExt cx="1442545" cy="339191"/>
            </a:xfrm>
          </p:grpSpPr>
          <p:sp>
            <p:nvSpPr>
              <p:cNvPr id="159" name="Freeform: Shape 158">
                <a:extLst>
                  <a:ext uri="{FF2B5EF4-FFF2-40B4-BE49-F238E27FC236}">
                    <a16:creationId xmlns:a16="http://schemas.microsoft.com/office/drawing/2014/main" id="{B4B6F438-F8DE-4D63-9C03-BEBA4C392DFB}"/>
                  </a:ext>
                </a:extLst>
              </p:cNvPr>
              <p:cNvSpPr/>
              <p:nvPr/>
            </p:nvSpPr>
            <p:spPr>
              <a:xfrm>
                <a:off x="1543502" y="4937621"/>
                <a:ext cx="67775" cy="338873"/>
              </a:xfrm>
              <a:custGeom>
                <a:avLst/>
                <a:gdLst/>
                <a:ahLst/>
                <a:cxnLst/>
                <a:rect l="l" t="t" r="r" b="b"/>
                <a:pathLst>
                  <a:path w="290494" h="1452467">
                    <a:moveTo>
                      <a:pt x="0" y="0"/>
                    </a:moveTo>
                    <a:lnTo>
                      <a:pt x="290494" y="0"/>
                    </a:lnTo>
                    <a:lnTo>
                      <a:pt x="290494" y="1452467"/>
                    </a:lnTo>
                    <a:lnTo>
                      <a:pt x="0" y="14524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ysClr val="windowText" lastClr="0000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4126">
                  <a:defRPr/>
                </a:pPr>
                <a:endParaRPr lang="en-GB" sz="1799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160" name="Freeform: Shape 159">
                <a:extLst>
                  <a:ext uri="{FF2B5EF4-FFF2-40B4-BE49-F238E27FC236}">
                    <a16:creationId xmlns:a16="http://schemas.microsoft.com/office/drawing/2014/main" id="{5572A9F5-D90F-4000-A29D-434454D0A49B}"/>
                  </a:ext>
                </a:extLst>
              </p:cNvPr>
              <p:cNvSpPr/>
              <p:nvPr/>
            </p:nvSpPr>
            <p:spPr>
              <a:xfrm>
                <a:off x="1245226" y="4938112"/>
                <a:ext cx="270609" cy="338382"/>
              </a:xfrm>
              <a:custGeom>
                <a:avLst/>
                <a:gdLst/>
                <a:ahLst/>
                <a:cxnLst/>
                <a:rect l="l" t="t" r="r" b="b"/>
                <a:pathLst>
                  <a:path w="1159869" h="1450362">
                    <a:moveTo>
                      <a:pt x="0" y="0"/>
                    </a:moveTo>
                    <a:lnTo>
                      <a:pt x="290493" y="0"/>
                    </a:lnTo>
                    <a:lnTo>
                      <a:pt x="290493" y="366274"/>
                    </a:lnTo>
                    <a:cubicBezTo>
                      <a:pt x="355047" y="329787"/>
                      <a:pt x="421356" y="306281"/>
                      <a:pt x="489418" y="295756"/>
                    </a:cubicBezTo>
                    <a:cubicBezTo>
                      <a:pt x="557481" y="285231"/>
                      <a:pt x="623789" y="286283"/>
                      <a:pt x="688343" y="298914"/>
                    </a:cubicBezTo>
                    <a:cubicBezTo>
                      <a:pt x="752897" y="311544"/>
                      <a:pt x="813592" y="334348"/>
                      <a:pt x="870428" y="367327"/>
                    </a:cubicBezTo>
                    <a:cubicBezTo>
                      <a:pt x="927264" y="400306"/>
                      <a:pt x="977082" y="441704"/>
                      <a:pt x="1019885" y="491523"/>
                    </a:cubicBezTo>
                    <a:cubicBezTo>
                      <a:pt x="1062687" y="541342"/>
                      <a:pt x="1096718" y="598178"/>
                      <a:pt x="1121978" y="662030"/>
                    </a:cubicBezTo>
                    <a:cubicBezTo>
                      <a:pt x="1147239" y="725883"/>
                      <a:pt x="1159869" y="794998"/>
                      <a:pt x="1159869" y="869375"/>
                    </a:cubicBezTo>
                    <a:cubicBezTo>
                      <a:pt x="1159869" y="949366"/>
                      <a:pt x="1144783" y="1024796"/>
                      <a:pt x="1114611" y="1095666"/>
                    </a:cubicBezTo>
                    <a:cubicBezTo>
                      <a:pt x="1084439" y="1166535"/>
                      <a:pt x="1043040" y="1228282"/>
                      <a:pt x="990414" y="1280908"/>
                    </a:cubicBezTo>
                    <a:cubicBezTo>
                      <a:pt x="937789" y="1333533"/>
                      <a:pt x="876392" y="1374932"/>
                      <a:pt x="806225" y="1405104"/>
                    </a:cubicBezTo>
                    <a:cubicBezTo>
                      <a:pt x="736057" y="1435276"/>
                      <a:pt x="660978" y="1450362"/>
                      <a:pt x="580987" y="1450362"/>
                    </a:cubicBezTo>
                    <a:cubicBezTo>
                      <a:pt x="500996" y="1450362"/>
                      <a:pt x="425566" y="1435276"/>
                      <a:pt x="354697" y="1405104"/>
                    </a:cubicBezTo>
                    <a:cubicBezTo>
                      <a:pt x="283827" y="1374932"/>
                      <a:pt x="222080" y="1333533"/>
                      <a:pt x="169454" y="1280908"/>
                    </a:cubicBezTo>
                    <a:cubicBezTo>
                      <a:pt x="116829" y="1228282"/>
                      <a:pt x="75430" y="1166535"/>
                      <a:pt x="45258" y="1095666"/>
                    </a:cubicBezTo>
                    <a:cubicBezTo>
                      <a:pt x="15086" y="1024796"/>
                      <a:pt x="0" y="949366"/>
                      <a:pt x="0" y="869375"/>
                    </a:cubicBezTo>
                    <a:lnTo>
                      <a:pt x="0" y="0"/>
                    </a:lnTo>
                    <a:close/>
                    <a:moveTo>
                      <a:pt x="580987" y="578882"/>
                    </a:moveTo>
                    <a:cubicBezTo>
                      <a:pt x="540290" y="578882"/>
                      <a:pt x="502399" y="586600"/>
                      <a:pt x="467316" y="602037"/>
                    </a:cubicBezTo>
                    <a:cubicBezTo>
                      <a:pt x="432232" y="617474"/>
                      <a:pt x="401709" y="638173"/>
                      <a:pt x="375747" y="664135"/>
                    </a:cubicBezTo>
                    <a:cubicBezTo>
                      <a:pt x="349785" y="690097"/>
                      <a:pt x="329085" y="720971"/>
                      <a:pt x="313649" y="756756"/>
                    </a:cubicBezTo>
                    <a:cubicBezTo>
                      <a:pt x="298212" y="792542"/>
                      <a:pt x="290493" y="830081"/>
                      <a:pt x="290493" y="869375"/>
                    </a:cubicBezTo>
                    <a:cubicBezTo>
                      <a:pt x="290493" y="910073"/>
                      <a:pt x="298212" y="947963"/>
                      <a:pt x="313649" y="983047"/>
                    </a:cubicBezTo>
                    <a:cubicBezTo>
                      <a:pt x="329085" y="1018130"/>
                      <a:pt x="349785" y="1048653"/>
                      <a:pt x="375747" y="1074615"/>
                    </a:cubicBezTo>
                    <a:cubicBezTo>
                      <a:pt x="401709" y="1100577"/>
                      <a:pt x="432232" y="1121277"/>
                      <a:pt x="467316" y="1136713"/>
                    </a:cubicBezTo>
                    <a:cubicBezTo>
                      <a:pt x="502399" y="1152150"/>
                      <a:pt x="540290" y="1159869"/>
                      <a:pt x="580987" y="1159869"/>
                    </a:cubicBezTo>
                    <a:cubicBezTo>
                      <a:pt x="620281" y="1159869"/>
                      <a:pt x="657470" y="1152150"/>
                      <a:pt x="692553" y="1136713"/>
                    </a:cubicBezTo>
                    <a:cubicBezTo>
                      <a:pt x="727637" y="1121277"/>
                      <a:pt x="758511" y="1100577"/>
                      <a:pt x="785174" y="1074615"/>
                    </a:cubicBezTo>
                    <a:cubicBezTo>
                      <a:pt x="811838" y="1048653"/>
                      <a:pt x="832537" y="1018130"/>
                      <a:pt x="847273" y="983047"/>
                    </a:cubicBezTo>
                    <a:cubicBezTo>
                      <a:pt x="862008" y="947963"/>
                      <a:pt x="869375" y="910073"/>
                      <a:pt x="869375" y="869375"/>
                    </a:cubicBezTo>
                    <a:cubicBezTo>
                      <a:pt x="869375" y="830081"/>
                      <a:pt x="862008" y="792542"/>
                      <a:pt x="847273" y="756756"/>
                    </a:cubicBezTo>
                    <a:cubicBezTo>
                      <a:pt x="832537" y="720971"/>
                      <a:pt x="811838" y="690097"/>
                      <a:pt x="785174" y="664135"/>
                    </a:cubicBezTo>
                    <a:cubicBezTo>
                      <a:pt x="758511" y="638173"/>
                      <a:pt x="727637" y="617474"/>
                      <a:pt x="692553" y="602037"/>
                    </a:cubicBezTo>
                    <a:cubicBezTo>
                      <a:pt x="657470" y="586600"/>
                      <a:pt x="620281" y="578882"/>
                      <a:pt x="580987" y="578882"/>
                    </a:cubicBezTo>
                    <a:close/>
                  </a:path>
                </a:pathLst>
              </a:custGeom>
              <a:solidFill>
                <a:sysClr val="windowText" lastClr="0000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4126">
                  <a:defRPr/>
                </a:pPr>
                <a:endParaRPr lang="en-GB" sz="1799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161" name="Freeform: Shape 160">
                <a:extLst>
                  <a:ext uri="{FF2B5EF4-FFF2-40B4-BE49-F238E27FC236}">
                    <a16:creationId xmlns:a16="http://schemas.microsoft.com/office/drawing/2014/main" id="{12AD12E6-5A08-447C-B723-539B19AAA9FE}"/>
                  </a:ext>
                </a:extLst>
              </p:cNvPr>
              <p:cNvSpPr/>
              <p:nvPr/>
            </p:nvSpPr>
            <p:spPr>
              <a:xfrm>
                <a:off x="2514896" y="5010798"/>
                <a:ext cx="172875" cy="265696"/>
              </a:xfrm>
              <a:custGeom>
                <a:avLst/>
                <a:gdLst>
                  <a:gd name="connsiteX0" fmla="*/ 452311 w 740969"/>
                  <a:gd name="connsiteY0" fmla="*/ 15642 h 1138818"/>
                  <a:gd name="connsiteX1" fmla="*/ 359571 w 740969"/>
                  <a:gd name="connsiteY1" fmla="*/ 44332 h 1138818"/>
                  <a:gd name="connsiteX2" fmla="*/ 426268 w 740969"/>
                  <a:gd name="connsiteY2" fmla="*/ 21049 h 1138818"/>
                  <a:gd name="connsiteX3" fmla="*/ 467481 w 740969"/>
                  <a:gd name="connsiteY3" fmla="*/ 12492 h 1138818"/>
                  <a:gd name="connsiteX4" fmla="*/ 452311 w 740969"/>
                  <a:gd name="connsiteY4" fmla="*/ 15642 h 1138818"/>
                  <a:gd name="connsiteX5" fmla="*/ 460211 w 740969"/>
                  <a:gd name="connsiteY5" fmla="*/ 13198 h 1138818"/>
                  <a:gd name="connsiteX6" fmla="*/ 580987 w 740969"/>
                  <a:gd name="connsiteY6" fmla="*/ 0 h 1138818"/>
                  <a:gd name="connsiteX7" fmla="*/ 740969 w 740969"/>
                  <a:gd name="connsiteY7" fmla="*/ 0 h 1138818"/>
                  <a:gd name="connsiteX8" fmla="*/ 740969 w 740969"/>
                  <a:gd name="connsiteY8" fmla="*/ 28121 h 1138818"/>
                  <a:gd name="connsiteX9" fmla="*/ 740969 w 740969"/>
                  <a:gd name="connsiteY9" fmla="*/ 290493 h 1138818"/>
                  <a:gd name="connsiteX10" fmla="*/ 580987 w 740969"/>
                  <a:gd name="connsiteY10" fmla="*/ 290493 h 1138818"/>
                  <a:gd name="connsiteX11" fmla="*/ 467315 w 740969"/>
                  <a:gd name="connsiteY11" fmla="*/ 313648 h 1138818"/>
                  <a:gd name="connsiteX12" fmla="*/ 464958 w 740969"/>
                  <a:gd name="connsiteY12" fmla="*/ 314947 h 1138818"/>
                  <a:gd name="connsiteX13" fmla="*/ 464954 w 740969"/>
                  <a:gd name="connsiteY13" fmla="*/ 314948 h 1138818"/>
                  <a:gd name="connsiteX14" fmla="*/ 459713 w 740969"/>
                  <a:gd name="connsiteY14" fmla="*/ 317835 h 1138818"/>
                  <a:gd name="connsiteX15" fmla="*/ 382297 w 740969"/>
                  <a:gd name="connsiteY15" fmla="*/ 370335 h 1138818"/>
                  <a:gd name="connsiteX16" fmla="*/ 375747 w 740969"/>
                  <a:gd name="connsiteY16" fmla="*/ 375746 h 1138818"/>
                  <a:gd name="connsiteX17" fmla="*/ 313648 w 740969"/>
                  <a:gd name="connsiteY17" fmla="*/ 468367 h 1138818"/>
                  <a:gd name="connsiteX18" fmla="*/ 290493 w 740969"/>
                  <a:gd name="connsiteY18" fmla="*/ 580986 h 1138818"/>
                  <a:gd name="connsiteX19" fmla="*/ 290493 w 740969"/>
                  <a:gd name="connsiteY19" fmla="*/ 624778 h 1138818"/>
                  <a:gd name="connsiteX20" fmla="*/ 286283 w 740969"/>
                  <a:gd name="connsiteY20" fmla="*/ 582871 h 1138818"/>
                  <a:gd name="connsiteX21" fmla="*/ 286283 w 740969"/>
                  <a:gd name="connsiteY21" fmla="*/ 582872 h 1138818"/>
                  <a:gd name="connsiteX22" fmla="*/ 290493 w 740969"/>
                  <a:gd name="connsiteY22" fmla="*/ 624779 h 1138818"/>
                  <a:gd name="connsiteX23" fmla="*/ 290493 w 740969"/>
                  <a:gd name="connsiteY23" fmla="*/ 1087903 h 1138818"/>
                  <a:gd name="connsiteX24" fmla="*/ 290493 w 740969"/>
                  <a:gd name="connsiteY24" fmla="*/ 1138818 h 1138818"/>
                  <a:gd name="connsiteX25" fmla="*/ 286283 w 740969"/>
                  <a:gd name="connsiteY25" fmla="*/ 1138818 h 1138818"/>
                  <a:gd name="connsiteX26" fmla="*/ 0 w 740969"/>
                  <a:gd name="connsiteY26" fmla="*/ 1138818 h 1138818"/>
                  <a:gd name="connsiteX27" fmla="*/ 0 w 740969"/>
                  <a:gd name="connsiteY27" fmla="*/ 580987 h 1138818"/>
                  <a:gd name="connsiteX28" fmla="*/ 0 w 740969"/>
                  <a:gd name="connsiteY28" fmla="*/ 539501 h 1138818"/>
                  <a:gd name="connsiteX29" fmla="*/ 7105 w 740969"/>
                  <a:gd name="connsiteY29" fmla="*/ 466306 h 1138818"/>
                  <a:gd name="connsiteX30" fmla="*/ 41048 w 740969"/>
                  <a:gd name="connsiteY30" fmla="*/ 356581 h 1138818"/>
                  <a:gd name="connsiteX31" fmla="*/ 165244 w 740969"/>
                  <a:gd name="connsiteY31" fmla="*/ 171339 h 1138818"/>
                  <a:gd name="connsiteX32" fmla="*/ 251024 w 740969"/>
                  <a:gd name="connsiteY32" fmla="*/ 100821 h 1138818"/>
                  <a:gd name="connsiteX33" fmla="*/ 329572 w 740969"/>
                  <a:gd name="connsiteY33" fmla="*/ 58430 h 1138818"/>
                  <a:gd name="connsiteX34" fmla="*/ 350487 w 740969"/>
                  <a:gd name="connsiteY34" fmla="*/ 47143 h 1138818"/>
                  <a:gd name="connsiteX35" fmla="*/ 359571 w 740969"/>
                  <a:gd name="connsiteY35" fmla="*/ 44333 h 1138818"/>
                  <a:gd name="connsiteX36" fmla="*/ 452311 w 740969"/>
                  <a:gd name="connsiteY36" fmla="*/ 15643 h 1138818"/>
                  <a:gd name="connsiteX37" fmla="*/ 467481 w 740969"/>
                  <a:gd name="connsiteY37" fmla="*/ 12493 h 1138818"/>
                  <a:gd name="connsiteX38" fmla="*/ 502311 w 740969"/>
                  <a:gd name="connsiteY38" fmla="*/ 5262 h 1138818"/>
                  <a:gd name="connsiteX39" fmla="*/ 580987 w 740969"/>
                  <a:gd name="connsiteY39" fmla="*/ 0 h 11388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740969" h="1138818">
                    <a:moveTo>
                      <a:pt x="452311" y="15642"/>
                    </a:moveTo>
                    <a:lnTo>
                      <a:pt x="359571" y="44332"/>
                    </a:lnTo>
                    <a:lnTo>
                      <a:pt x="426268" y="21049"/>
                    </a:lnTo>
                    <a:close/>
                    <a:moveTo>
                      <a:pt x="467481" y="12492"/>
                    </a:moveTo>
                    <a:lnTo>
                      <a:pt x="452311" y="15642"/>
                    </a:lnTo>
                    <a:lnTo>
                      <a:pt x="460211" y="13198"/>
                    </a:lnTo>
                    <a:close/>
                    <a:moveTo>
                      <a:pt x="580987" y="0"/>
                    </a:moveTo>
                    <a:lnTo>
                      <a:pt x="740969" y="0"/>
                    </a:lnTo>
                    <a:lnTo>
                      <a:pt x="740969" y="28121"/>
                    </a:lnTo>
                    <a:lnTo>
                      <a:pt x="740969" y="290493"/>
                    </a:lnTo>
                    <a:lnTo>
                      <a:pt x="580987" y="290493"/>
                    </a:lnTo>
                    <a:cubicBezTo>
                      <a:pt x="540289" y="290493"/>
                      <a:pt x="502399" y="298212"/>
                      <a:pt x="467315" y="313648"/>
                    </a:cubicBezTo>
                    <a:lnTo>
                      <a:pt x="464958" y="314947"/>
                    </a:lnTo>
                    <a:lnTo>
                      <a:pt x="464954" y="314948"/>
                    </a:lnTo>
                    <a:lnTo>
                      <a:pt x="459713" y="317835"/>
                    </a:lnTo>
                    <a:lnTo>
                      <a:pt x="382297" y="370335"/>
                    </a:lnTo>
                    <a:lnTo>
                      <a:pt x="375747" y="375746"/>
                    </a:lnTo>
                    <a:cubicBezTo>
                      <a:pt x="349784" y="401708"/>
                      <a:pt x="329085" y="432581"/>
                      <a:pt x="313648" y="468367"/>
                    </a:cubicBezTo>
                    <a:cubicBezTo>
                      <a:pt x="298211" y="504152"/>
                      <a:pt x="290493" y="541692"/>
                      <a:pt x="290493" y="580986"/>
                    </a:cubicBezTo>
                    <a:lnTo>
                      <a:pt x="290493" y="624778"/>
                    </a:lnTo>
                    <a:lnTo>
                      <a:pt x="286283" y="582871"/>
                    </a:lnTo>
                    <a:lnTo>
                      <a:pt x="286283" y="582872"/>
                    </a:lnTo>
                    <a:lnTo>
                      <a:pt x="290493" y="624779"/>
                    </a:lnTo>
                    <a:lnTo>
                      <a:pt x="290493" y="1087903"/>
                    </a:lnTo>
                    <a:lnTo>
                      <a:pt x="290493" y="1138818"/>
                    </a:lnTo>
                    <a:lnTo>
                      <a:pt x="286283" y="1138818"/>
                    </a:lnTo>
                    <a:lnTo>
                      <a:pt x="0" y="1138818"/>
                    </a:lnTo>
                    <a:lnTo>
                      <a:pt x="0" y="580987"/>
                    </a:lnTo>
                    <a:lnTo>
                      <a:pt x="0" y="539501"/>
                    </a:lnTo>
                    <a:lnTo>
                      <a:pt x="7105" y="466306"/>
                    </a:lnTo>
                    <a:cubicBezTo>
                      <a:pt x="14648" y="428591"/>
                      <a:pt x="25962" y="392016"/>
                      <a:pt x="41048" y="356581"/>
                    </a:cubicBezTo>
                    <a:cubicBezTo>
                      <a:pt x="71220" y="285712"/>
                      <a:pt x="112619" y="223965"/>
                      <a:pt x="165244" y="171339"/>
                    </a:cubicBezTo>
                    <a:cubicBezTo>
                      <a:pt x="191557" y="145027"/>
                      <a:pt x="220150" y="121521"/>
                      <a:pt x="251024" y="100821"/>
                    </a:cubicBezTo>
                    <a:lnTo>
                      <a:pt x="329572" y="58430"/>
                    </a:lnTo>
                    <a:lnTo>
                      <a:pt x="350487" y="47143"/>
                    </a:lnTo>
                    <a:lnTo>
                      <a:pt x="359571" y="44333"/>
                    </a:lnTo>
                    <a:lnTo>
                      <a:pt x="452311" y="15643"/>
                    </a:lnTo>
                    <a:lnTo>
                      <a:pt x="467481" y="12493"/>
                    </a:lnTo>
                    <a:lnTo>
                      <a:pt x="502311" y="5262"/>
                    </a:lnTo>
                    <a:cubicBezTo>
                      <a:pt x="528098" y="1754"/>
                      <a:pt x="554323" y="0"/>
                      <a:pt x="580987" y="0"/>
                    </a:cubicBezTo>
                    <a:close/>
                  </a:path>
                </a:pathLst>
              </a:custGeom>
              <a:solidFill>
                <a:sysClr val="windowText" lastClr="0000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4126">
                  <a:defRPr/>
                </a:pPr>
                <a:endParaRPr lang="en-GB" sz="1799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162" name="Freeform: Shape 161">
                <a:extLst>
                  <a:ext uri="{FF2B5EF4-FFF2-40B4-BE49-F238E27FC236}">
                    <a16:creationId xmlns:a16="http://schemas.microsoft.com/office/drawing/2014/main" id="{A3F0C7E7-62AC-4823-96E6-DF9D34BB4191}"/>
                  </a:ext>
                </a:extLst>
              </p:cNvPr>
              <p:cNvSpPr/>
              <p:nvPr/>
            </p:nvSpPr>
            <p:spPr>
              <a:xfrm>
                <a:off x="1935630" y="5005396"/>
                <a:ext cx="265698" cy="271099"/>
              </a:xfrm>
              <a:custGeom>
                <a:avLst/>
                <a:gdLst/>
                <a:ahLst/>
                <a:cxnLst/>
                <a:rect l="l" t="t" r="r" b="b"/>
                <a:pathLst>
                  <a:path w="1138818" h="1161974">
                    <a:moveTo>
                      <a:pt x="0" y="0"/>
                    </a:moveTo>
                    <a:lnTo>
                      <a:pt x="1138818" y="0"/>
                    </a:lnTo>
                    <a:lnTo>
                      <a:pt x="549411" y="871481"/>
                    </a:lnTo>
                    <a:lnTo>
                      <a:pt x="1138818" y="871481"/>
                    </a:lnTo>
                    <a:lnTo>
                      <a:pt x="1138818" y="1161974"/>
                    </a:lnTo>
                    <a:lnTo>
                      <a:pt x="0" y="1161974"/>
                    </a:lnTo>
                    <a:lnTo>
                      <a:pt x="591512" y="290494"/>
                    </a:lnTo>
                    <a:lnTo>
                      <a:pt x="0" y="29049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ysClr val="windowText" lastClr="0000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4126">
                  <a:defRPr/>
                </a:pPr>
                <a:endParaRPr lang="en-GB" sz="1799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163" name="Freeform: Shape 162">
                <a:extLst>
                  <a:ext uri="{FF2B5EF4-FFF2-40B4-BE49-F238E27FC236}">
                    <a16:creationId xmlns:a16="http://schemas.microsoft.com/office/drawing/2014/main" id="{D8E183D2-3965-4716-B768-6798740682C9}"/>
                  </a:ext>
                </a:extLst>
              </p:cNvPr>
              <p:cNvSpPr/>
              <p:nvPr/>
            </p:nvSpPr>
            <p:spPr>
              <a:xfrm>
                <a:off x="2222562" y="5005396"/>
                <a:ext cx="270118" cy="271099"/>
              </a:xfrm>
              <a:custGeom>
                <a:avLst/>
                <a:gdLst/>
                <a:ahLst/>
                <a:cxnLst/>
                <a:rect l="l" t="t" r="r" b="b"/>
                <a:pathLst>
                  <a:path w="1157763" h="1161974">
                    <a:moveTo>
                      <a:pt x="578881" y="0"/>
                    </a:moveTo>
                    <a:cubicBezTo>
                      <a:pt x="654662" y="0"/>
                      <a:pt x="727286" y="14736"/>
                      <a:pt x="796751" y="44206"/>
                    </a:cubicBezTo>
                    <a:cubicBezTo>
                      <a:pt x="866217" y="73676"/>
                      <a:pt x="927965" y="114023"/>
                      <a:pt x="981993" y="165245"/>
                    </a:cubicBezTo>
                    <a:cubicBezTo>
                      <a:pt x="1036023" y="216467"/>
                      <a:pt x="1078825" y="277513"/>
                      <a:pt x="1110400" y="348382"/>
                    </a:cubicBezTo>
                    <a:cubicBezTo>
                      <a:pt x="1141975" y="419251"/>
                      <a:pt x="1157763" y="496786"/>
                      <a:pt x="1157763" y="580987"/>
                    </a:cubicBezTo>
                    <a:cubicBezTo>
                      <a:pt x="1157763" y="660978"/>
                      <a:pt x="1142677" y="736408"/>
                      <a:pt x="1112505" y="807278"/>
                    </a:cubicBezTo>
                    <a:cubicBezTo>
                      <a:pt x="1082333" y="878147"/>
                      <a:pt x="1040935" y="939894"/>
                      <a:pt x="988309" y="992520"/>
                    </a:cubicBezTo>
                    <a:cubicBezTo>
                      <a:pt x="935683" y="1045145"/>
                      <a:pt x="874287" y="1086544"/>
                      <a:pt x="804119" y="1116716"/>
                    </a:cubicBezTo>
                    <a:cubicBezTo>
                      <a:pt x="733952" y="1146888"/>
                      <a:pt x="658872" y="1161974"/>
                      <a:pt x="578881" y="1161974"/>
                    </a:cubicBezTo>
                    <a:cubicBezTo>
                      <a:pt x="503101" y="1161974"/>
                      <a:pt x="430477" y="1147239"/>
                      <a:pt x="361012" y="1117769"/>
                    </a:cubicBezTo>
                    <a:cubicBezTo>
                      <a:pt x="291546" y="1088298"/>
                      <a:pt x="229799" y="1047952"/>
                      <a:pt x="175769" y="996730"/>
                    </a:cubicBezTo>
                    <a:cubicBezTo>
                      <a:pt x="121740" y="945507"/>
                      <a:pt x="78938" y="884462"/>
                      <a:pt x="47363" y="813593"/>
                    </a:cubicBezTo>
                    <a:cubicBezTo>
                      <a:pt x="15788" y="742723"/>
                      <a:pt x="0" y="665188"/>
                      <a:pt x="0" y="580987"/>
                    </a:cubicBezTo>
                    <a:cubicBezTo>
                      <a:pt x="0" y="500996"/>
                      <a:pt x="15086" y="425917"/>
                      <a:pt x="45258" y="355750"/>
                    </a:cubicBezTo>
                    <a:cubicBezTo>
                      <a:pt x="75430" y="285582"/>
                      <a:pt x="116829" y="224186"/>
                      <a:pt x="169454" y="171560"/>
                    </a:cubicBezTo>
                    <a:cubicBezTo>
                      <a:pt x="222080" y="118934"/>
                      <a:pt x="283477" y="77185"/>
                      <a:pt x="353644" y="46311"/>
                    </a:cubicBezTo>
                    <a:cubicBezTo>
                      <a:pt x="423811" y="15437"/>
                      <a:pt x="498891" y="0"/>
                      <a:pt x="578881" y="0"/>
                    </a:cubicBezTo>
                    <a:close/>
                    <a:moveTo>
                      <a:pt x="578881" y="290494"/>
                    </a:moveTo>
                    <a:cubicBezTo>
                      <a:pt x="538184" y="290494"/>
                      <a:pt x="500294" y="298212"/>
                      <a:pt x="465210" y="313649"/>
                    </a:cubicBezTo>
                    <a:cubicBezTo>
                      <a:pt x="430126" y="329086"/>
                      <a:pt x="399604" y="349785"/>
                      <a:pt x="373642" y="375747"/>
                    </a:cubicBezTo>
                    <a:cubicBezTo>
                      <a:pt x="347680" y="401709"/>
                      <a:pt x="326980" y="432583"/>
                      <a:pt x="311544" y="468368"/>
                    </a:cubicBezTo>
                    <a:cubicBezTo>
                      <a:pt x="296107" y="504154"/>
                      <a:pt x="288388" y="541693"/>
                      <a:pt x="288388" y="580987"/>
                    </a:cubicBezTo>
                    <a:cubicBezTo>
                      <a:pt x="288388" y="621685"/>
                      <a:pt x="296107" y="659575"/>
                      <a:pt x="311544" y="694659"/>
                    </a:cubicBezTo>
                    <a:cubicBezTo>
                      <a:pt x="326980" y="729742"/>
                      <a:pt x="347680" y="760265"/>
                      <a:pt x="373642" y="786227"/>
                    </a:cubicBezTo>
                    <a:cubicBezTo>
                      <a:pt x="399604" y="812189"/>
                      <a:pt x="430126" y="832889"/>
                      <a:pt x="465210" y="848325"/>
                    </a:cubicBezTo>
                    <a:cubicBezTo>
                      <a:pt x="500294" y="863762"/>
                      <a:pt x="538184" y="871481"/>
                      <a:pt x="578881" y="871481"/>
                    </a:cubicBezTo>
                    <a:cubicBezTo>
                      <a:pt x="618175" y="871481"/>
                      <a:pt x="655364" y="863762"/>
                      <a:pt x="690448" y="848325"/>
                    </a:cubicBezTo>
                    <a:cubicBezTo>
                      <a:pt x="725532" y="832889"/>
                      <a:pt x="756405" y="812189"/>
                      <a:pt x="783069" y="786227"/>
                    </a:cubicBezTo>
                    <a:cubicBezTo>
                      <a:pt x="809732" y="760265"/>
                      <a:pt x="830432" y="729742"/>
                      <a:pt x="845167" y="694659"/>
                    </a:cubicBezTo>
                    <a:cubicBezTo>
                      <a:pt x="859902" y="659575"/>
                      <a:pt x="867270" y="621685"/>
                      <a:pt x="867270" y="580987"/>
                    </a:cubicBezTo>
                    <a:cubicBezTo>
                      <a:pt x="867270" y="541693"/>
                      <a:pt x="859902" y="504154"/>
                      <a:pt x="845167" y="468368"/>
                    </a:cubicBezTo>
                    <a:cubicBezTo>
                      <a:pt x="830432" y="432583"/>
                      <a:pt x="809732" y="401709"/>
                      <a:pt x="783069" y="375747"/>
                    </a:cubicBezTo>
                    <a:cubicBezTo>
                      <a:pt x="756405" y="349785"/>
                      <a:pt x="725532" y="329086"/>
                      <a:pt x="690448" y="313649"/>
                    </a:cubicBezTo>
                    <a:cubicBezTo>
                      <a:pt x="655364" y="298212"/>
                      <a:pt x="618175" y="290494"/>
                      <a:pt x="578881" y="290494"/>
                    </a:cubicBezTo>
                    <a:close/>
                  </a:path>
                </a:pathLst>
              </a:custGeom>
              <a:solidFill>
                <a:sysClr val="windowText" lastClr="0000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4126">
                  <a:defRPr/>
                </a:pPr>
                <a:endParaRPr lang="en-GB" sz="1799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164" name="Freeform: Shape 163">
                <a:extLst>
                  <a:ext uri="{FF2B5EF4-FFF2-40B4-BE49-F238E27FC236}">
                    <a16:creationId xmlns:a16="http://schemas.microsoft.com/office/drawing/2014/main" id="{091801CE-48BD-43EC-974F-2F88CA73D6B1}"/>
                  </a:ext>
                </a:extLst>
              </p:cNvPr>
              <p:cNvSpPr/>
              <p:nvPr/>
            </p:nvSpPr>
            <p:spPr>
              <a:xfrm>
                <a:off x="1638336" y="5005569"/>
                <a:ext cx="270609" cy="271243"/>
              </a:xfrm>
              <a:custGeom>
                <a:avLst/>
                <a:gdLst/>
                <a:ahLst/>
                <a:cxnLst/>
                <a:rect l="l" t="t" r="r" b="b"/>
                <a:pathLst>
                  <a:path w="1159868" h="1162593">
                    <a:moveTo>
                      <a:pt x="570462" y="310"/>
                    </a:moveTo>
                    <a:cubicBezTo>
                      <a:pt x="672906" y="-3199"/>
                      <a:pt x="772544" y="23114"/>
                      <a:pt x="869375" y="79248"/>
                    </a:cubicBezTo>
                    <a:lnTo>
                      <a:pt x="869375" y="1362"/>
                    </a:lnTo>
                    <a:lnTo>
                      <a:pt x="1159868" y="1362"/>
                    </a:lnTo>
                    <a:lnTo>
                      <a:pt x="1159868" y="1161231"/>
                    </a:lnTo>
                    <a:lnTo>
                      <a:pt x="869375" y="1161231"/>
                    </a:lnTo>
                    <a:lnTo>
                      <a:pt x="869375" y="1083345"/>
                    </a:lnTo>
                    <a:cubicBezTo>
                      <a:pt x="772544" y="1139479"/>
                      <a:pt x="672906" y="1165792"/>
                      <a:pt x="570462" y="1162284"/>
                    </a:cubicBezTo>
                    <a:cubicBezTo>
                      <a:pt x="468017" y="1158775"/>
                      <a:pt x="374343" y="1132813"/>
                      <a:pt x="289441" y="1084398"/>
                    </a:cubicBezTo>
                    <a:cubicBezTo>
                      <a:pt x="204538" y="1035982"/>
                      <a:pt x="135072" y="968271"/>
                      <a:pt x="81043" y="881263"/>
                    </a:cubicBezTo>
                    <a:cubicBezTo>
                      <a:pt x="27014" y="794255"/>
                      <a:pt x="0" y="694617"/>
                      <a:pt x="0" y="582349"/>
                    </a:cubicBezTo>
                    <a:cubicBezTo>
                      <a:pt x="0" y="470081"/>
                      <a:pt x="27014" y="370443"/>
                      <a:pt x="81043" y="283436"/>
                    </a:cubicBezTo>
                    <a:cubicBezTo>
                      <a:pt x="135072" y="196428"/>
                      <a:pt x="204538" y="128366"/>
                      <a:pt x="289441" y="79248"/>
                    </a:cubicBezTo>
                    <a:cubicBezTo>
                      <a:pt x="374343" y="30131"/>
                      <a:pt x="468017" y="3818"/>
                      <a:pt x="570462" y="310"/>
                    </a:cubicBezTo>
                    <a:close/>
                    <a:moveTo>
                      <a:pt x="578882" y="291856"/>
                    </a:moveTo>
                    <a:cubicBezTo>
                      <a:pt x="538185" y="291856"/>
                      <a:pt x="500294" y="299224"/>
                      <a:pt x="465210" y="313959"/>
                    </a:cubicBezTo>
                    <a:cubicBezTo>
                      <a:pt x="430127" y="328694"/>
                      <a:pt x="399604" y="349393"/>
                      <a:pt x="373642" y="376057"/>
                    </a:cubicBezTo>
                    <a:cubicBezTo>
                      <a:pt x="347680" y="402721"/>
                      <a:pt x="326980" y="433594"/>
                      <a:pt x="311544" y="468678"/>
                    </a:cubicBezTo>
                    <a:cubicBezTo>
                      <a:pt x="296107" y="503762"/>
                      <a:pt x="288388" y="541652"/>
                      <a:pt x="288388" y="582349"/>
                    </a:cubicBezTo>
                    <a:cubicBezTo>
                      <a:pt x="288388" y="623046"/>
                      <a:pt x="296107" y="660586"/>
                      <a:pt x="311544" y="694968"/>
                    </a:cubicBezTo>
                    <a:cubicBezTo>
                      <a:pt x="326980" y="729350"/>
                      <a:pt x="347680" y="759873"/>
                      <a:pt x="373642" y="786537"/>
                    </a:cubicBezTo>
                    <a:cubicBezTo>
                      <a:pt x="399604" y="813200"/>
                      <a:pt x="430127" y="833900"/>
                      <a:pt x="465210" y="848635"/>
                    </a:cubicBezTo>
                    <a:cubicBezTo>
                      <a:pt x="500294" y="863370"/>
                      <a:pt x="538185" y="870738"/>
                      <a:pt x="578882" y="870738"/>
                    </a:cubicBezTo>
                    <a:cubicBezTo>
                      <a:pt x="618176" y="870738"/>
                      <a:pt x="655013" y="863721"/>
                      <a:pt x="689395" y="849687"/>
                    </a:cubicBezTo>
                    <a:cubicBezTo>
                      <a:pt x="723778" y="835654"/>
                      <a:pt x="754300" y="816007"/>
                      <a:pt x="780964" y="790747"/>
                    </a:cubicBezTo>
                    <a:cubicBezTo>
                      <a:pt x="807628" y="765486"/>
                      <a:pt x="828678" y="736016"/>
                      <a:pt x="844115" y="702336"/>
                    </a:cubicBezTo>
                    <a:cubicBezTo>
                      <a:pt x="859552" y="668655"/>
                      <a:pt x="867972" y="632168"/>
                      <a:pt x="869375" y="592874"/>
                    </a:cubicBezTo>
                    <a:lnTo>
                      <a:pt x="869375" y="590769"/>
                    </a:lnTo>
                    <a:lnTo>
                      <a:pt x="869375" y="582349"/>
                    </a:lnTo>
                    <a:lnTo>
                      <a:pt x="869375" y="571824"/>
                    </a:lnTo>
                    <a:lnTo>
                      <a:pt x="869375" y="569719"/>
                    </a:lnTo>
                    <a:cubicBezTo>
                      <a:pt x="867972" y="530425"/>
                      <a:pt x="859552" y="493938"/>
                      <a:pt x="844115" y="460258"/>
                    </a:cubicBezTo>
                    <a:cubicBezTo>
                      <a:pt x="828678" y="426578"/>
                      <a:pt x="807628" y="397107"/>
                      <a:pt x="780964" y="371847"/>
                    </a:cubicBezTo>
                    <a:cubicBezTo>
                      <a:pt x="754300" y="346586"/>
                      <a:pt x="723778" y="326940"/>
                      <a:pt x="689395" y="312906"/>
                    </a:cubicBezTo>
                    <a:cubicBezTo>
                      <a:pt x="655013" y="298873"/>
                      <a:pt x="618176" y="291856"/>
                      <a:pt x="578882" y="291856"/>
                    </a:cubicBezTo>
                    <a:close/>
                  </a:path>
                </a:pathLst>
              </a:custGeom>
              <a:solidFill>
                <a:sysClr val="windowText" lastClr="0000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4126">
                  <a:defRPr/>
                </a:pPr>
                <a:endParaRPr lang="en-GB" sz="1799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p:grpSp>
      </p:grpSp>
      <p:sp>
        <p:nvSpPr>
          <p:cNvPr id="165" name="TextBox 164">
            <a:extLst>
              <a:ext uri="{FF2B5EF4-FFF2-40B4-BE49-F238E27FC236}">
                <a16:creationId xmlns:a16="http://schemas.microsoft.com/office/drawing/2014/main" id="{3488D5AB-DB4A-4C8F-8EFB-D9881646415C}"/>
              </a:ext>
            </a:extLst>
          </p:cNvPr>
          <p:cNvSpPr txBox="1"/>
          <p:nvPr/>
        </p:nvSpPr>
        <p:spPr>
          <a:xfrm>
            <a:off x="5027603" y="1577818"/>
            <a:ext cx="1633460" cy="49231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3199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Frontend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9397FE1-B0ED-4B4D-810E-DC090E7A93AA}"/>
              </a:ext>
            </a:extLst>
          </p:cNvPr>
          <p:cNvGrpSpPr/>
          <p:nvPr/>
        </p:nvGrpSpPr>
        <p:grpSpPr>
          <a:xfrm>
            <a:off x="9624535" y="1904763"/>
            <a:ext cx="2530636" cy="3200638"/>
            <a:chOff x="9624535" y="1904763"/>
            <a:chExt cx="2530636" cy="3200638"/>
          </a:xfrm>
        </p:grpSpPr>
        <p:pic>
          <p:nvPicPr>
            <p:cNvPr id="51" name="Graphic 50" descr="Cloud">
              <a:extLst>
                <a:ext uri="{FF2B5EF4-FFF2-40B4-BE49-F238E27FC236}">
                  <a16:creationId xmlns:a16="http://schemas.microsoft.com/office/drawing/2014/main" id="{16800C86-A92D-7846-87FF-F2FFFD3B9C8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flipH="1">
              <a:off x="9624535" y="1904763"/>
              <a:ext cx="2530636" cy="3200638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9B0687DF-1BE0-924D-99A7-3B1D9BBEE5F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450653" y="3037936"/>
              <a:ext cx="914227" cy="914227"/>
            </a:xfrm>
            <a:prstGeom prst="rect">
              <a:avLst/>
            </a:prstGeom>
          </p:spPr>
        </p:pic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80DB8AE3-5E8C-4F49-ACBD-04DAA87A3518}"/>
                </a:ext>
              </a:extLst>
            </p:cNvPr>
            <p:cNvSpPr txBox="1"/>
            <p:nvPr/>
          </p:nvSpPr>
          <p:spPr>
            <a:xfrm>
              <a:off x="10620388" y="3726230"/>
              <a:ext cx="5389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API</a:t>
              </a:r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D8E9FE17-3A3E-944C-94CB-A9847198D4BB}"/>
              </a:ext>
            </a:extLst>
          </p:cNvPr>
          <p:cNvSpPr txBox="1"/>
          <p:nvPr/>
        </p:nvSpPr>
        <p:spPr>
          <a:xfrm>
            <a:off x="8752207" y="5021851"/>
            <a:ext cx="2806856" cy="6152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797" indent="-342797" defTabSz="914093">
              <a:buFont typeface="Arial" panose="020B0604020202020204" pitchFamily="34" charset="0"/>
              <a:buChar char="•"/>
              <a:defRPr/>
            </a:pPr>
            <a:r>
              <a:rPr lang="en-US" sz="1999" kern="0" dirty="0"/>
              <a:t>Worker Services</a:t>
            </a:r>
          </a:p>
          <a:p>
            <a:pPr marL="342797" indent="-342797" defTabSz="914093">
              <a:buFont typeface="Arial" panose="020B0604020202020204" pitchFamily="34" charset="0"/>
              <a:buChar char="•"/>
              <a:defRPr/>
            </a:pPr>
            <a:r>
              <a:rPr lang="en-US" sz="1999" kern="0" dirty="0" err="1"/>
              <a:t>gRPC</a:t>
            </a:r>
            <a:r>
              <a:rPr lang="en-US" sz="1999" kern="0" dirty="0"/>
              <a:t> API</a:t>
            </a:r>
          </a:p>
        </p:txBody>
      </p:sp>
    </p:spTree>
    <p:extLst>
      <p:ext uri="{BB962C8B-B14F-4D97-AF65-F5344CB8AC3E}">
        <p14:creationId xmlns:p14="http://schemas.microsoft.com/office/powerpoint/2010/main" val="2682834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9" grpId="0"/>
      <p:bldP spid="140" grpId="0"/>
      <p:bldP spid="141" grpId="0" uiExpand="1" build="p"/>
      <p:bldP spid="142" grpId="0" uiExpand="1" build="p"/>
      <p:bldP spid="165" grpId="0"/>
      <p:bldP spid="54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756D22F-4342-4D41-97B3-EF6FEADAB3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Blazor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9370F9C-B5C9-BC48-91E6-D09981AEBB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148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CCCA3-4B8E-4914-B03A-6DA2FA17F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Blazor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8D784A-3A92-40F8-B053-8A79C03273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797" indent="-342797"/>
            <a:r>
              <a:rPr lang="en-US" sz="2799" dirty="0"/>
              <a:t>Build client-side web UI with .NET instead of JavaScript</a:t>
            </a:r>
          </a:p>
          <a:p>
            <a:pPr marL="342797" indent="-342797"/>
            <a:r>
              <a:rPr lang="en-US" sz="2799" dirty="0"/>
              <a:t>Call into JavaScript libraries &amp; browser APIs as needed</a:t>
            </a:r>
          </a:p>
          <a:p>
            <a:pPr marL="342797" indent="-342797"/>
            <a:r>
              <a:rPr lang="en-US" sz="2799" dirty="0"/>
              <a:t>Write reusable web UI components with C# and Razor</a:t>
            </a:r>
          </a:p>
          <a:p>
            <a:pPr marL="342797" indent="-342797"/>
            <a:r>
              <a:rPr lang="en-US" sz="2799" dirty="0"/>
              <a:t>Share .NET code with both the client and the server </a:t>
            </a:r>
          </a:p>
          <a:p>
            <a:pPr marL="342797" indent="-342797"/>
            <a:endParaRPr lang="en-US" sz="2799" dirty="0"/>
          </a:p>
          <a:p>
            <a:pPr marL="342797" indent="-342797"/>
            <a:endParaRPr lang="it-IT" sz="2799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6DA03D-FA7C-495A-952C-F57A6FFD7078}"/>
              </a:ext>
            </a:extLst>
          </p:cNvPr>
          <p:cNvSpPr txBox="1"/>
          <p:nvPr/>
        </p:nvSpPr>
        <p:spPr>
          <a:xfrm>
            <a:off x="1522413" y="4723731"/>
            <a:ext cx="6523574" cy="12307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3999" dirty="0" err="1">
                <a:solidFill>
                  <a:srgbClr val="FF0000"/>
                </a:solidFill>
              </a:rPr>
              <a:t>Blazor</a:t>
            </a:r>
            <a:r>
              <a:rPr lang="en-US" sz="3999" dirty="0">
                <a:solidFill>
                  <a:srgbClr val="FF0000"/>
                </a:solidFill>
              </a:rPr>
              <a:t> for </a:t>
            </a:r>
            <a:r>
              <a:rPr lang="en-US" sz="3999" dirty="0" err="1">
                <a:solidFill>
                  <a:srgbClr val="FF0000"/>
                </a:solidFill>
              </a:rPr>
              <a:t>WebAssembly</a:t>
            </a:r>
            <a:r>
              <a:rPr lang="en-US" sz="3999" dirty="0">
                <a:solidFill>
                  <a:srgbClr val="FF0000"/>
                </a:solidFill>
              </a:rPr>
              <a:t> now in </a:t>
            </a:r>
            <a:r>
              <a:rPr lang="en-US" sz="3999" i="1" dirty="0">
                <a:solidFill>
                  <a:srgbClr val="FF0000"/>
                </a:solidFill>
              </a:rPr>
              <a:t>official preview!</a:t>
            </a:r>
          </a:p>
        </p:txBody>
      </p:sp>
      <p:pic>
        <p:nvPicPr>
          <p:cNvPr id="5" name="Graphic 4" descr="Internet">
            <a:extLst>
              <a:ext uri="{FF2B5EF4-FFF2-40B4-BE49-F238E27FC236}">
                <a16:creationId xmlns:a16="http://schemas.microsoft.com/office/drawing/2014/main" id="{E0F7B7AD-E0A0-40F8-9375-3BA508445A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71799" y="3395594"/>
            <a:ext cx="3887060" cy="3887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127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C663B8-0F9D-42B6-B15B-E1A3C4258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Blazor</a:t>
            </a:r>
            <a:r>
              <a:rPr lang="en-US" b="1" dirty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on client or server</a:t>
            </a:r>
            <a:br>
              <a:rPr lang="en-US" b="1" dirty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endParaRPr lang="en-US" b="1" dirty="0">
              <a:solidFill>
                <a:schemeClr val="accent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CA0B5474-B88E-4CA0-A743-AE07DF51B758}"/>
              </a:ext>
            </a:extLst>
          </p:cNvPr>
          <p:cNvGrpSpPr/>
          <p:nvPr/>
        </p:nvGrpSpPr>
        <p:grpSpPr>
          <a:xfrm>
            <a:off x="523332" y="2327682"/>
            <a:ext cx="4045245" cy="3357365"/>
            <a:chOff x="6763966" y="1195735"/>
            <a:chExt cx="6758067" cy="4194606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60E6827E-544E-4091-B17A-C80C1575ABED}"/>
                </a:ext>
              </a:extLst>
            </p:cNvPr>
            <p:cNvSpPr/>
            <p:nvPr/>
          </p:nvSpPr>
          <p:spPr>
            <a:xfrm>
              <a:off x="6763966" y="1195735"/>
              <a:ext cx="6756255" cy="4194606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2032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>
                <a:defRPr/>
              </a:pPr>
              <a:endParaRPr lang="en-GB" sz="1799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B5F6D1F1-92B5-40A1-83F9-7D5EAD335CFD}"/>
                </a:ext>
              </a:extLst>
            </p:cNvPr>
            <p:cNvSpPr/>
            <p:nvPr/>
          </p:nvSpPr>
          <p:spPr>
            <a:xfrm>
              <a:off x="6763966" y="1195735"/>
              <a:ext cx="6756255" cy="1004505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GB" sz="1799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759C9D23-A190-44C9-9F38-1EA3CA527C62}"/>
                </a:ext>
              </a:extLst>
            </p:cNvPr>
            <p:cNvSpPr/>
            <p:nvPr/>
          </p:nvSpPr>
          <p:spPr>
            <a:xfrm>
              <a:off x="7263316" y="1573392"/>
              <a:ext cx="5801903" cy="418165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>
                <a:defRPr/>
              </a:pPr>
              <a:r>
                <a:rPr lang="en-GB" sz="1999" b="1" kern="0">
                  <a:solidFill>
                    <a:prstClr val="white">
                      <a:lumMod val="65000"/>
                    </a:prstClr>
                  </a:solidFill>
                  <a:latin typeface="Consolas" panose="020B0609020204030204" pitchFamily="49" charset="0"/>
                </a:rPr>
                <a:t>https://...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547535C6-86F6-47B2-9AE8-C0A97782B10E}"/>
                </a:ext>
              </a:extLst>
            </p:cNvPr>
            <p:cNvSpPr/>
            <p:nvPr/>
          </p:nvSpPr>
          <p:spPr>
            <a:xfrm>
              <a:off x="13125513" y="1197191"/>
              <a:ext cx="396520" cy="278268"/>
            </a:xfrm>
            <a:prstGeom prst="rect">
              <a:avLst/>
            </a:prstGeom>
            <a:solidFill>
              <a:srgbClr val="C0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GB" sz="1799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CD84E043-1990-404A-BD2B-18D348C60074}"/>
                </a:ext>
              </a:extLst>
            </p:cNvPr>
            <p:cNvSpPr/>
            <p:nvPr/>
          </p:nvSpPr>
          <p:spPr>
            <a:xfrm>
              <a:off x="12668701" y="1197191"/>
              <a:ext cx="396520" cy="278268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GB" sz="1799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C778F32B-ECD7-493A-80B6-D3A84D407387}"/>
                </a:ext>
              </a:extLst>
            </p:cNvPr>
            <p:cNvSpPr/>
            <p:nvPr/>
          </p:nvSpPr>
          <p:spPr>
            <a:xfrm>
              <a:off x="12206858" y="1197191"/>
              <a:ext cx="396520" cy="278268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GB" sz="1799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6" name="Isosceles Triangle 45">
              <a:extLst>
                <a:ext uri="{FF2B5EF4-FFF2-40B4-BE49-F238E27FC236}">
                  <a16:creationId xmlns:a16="http://schemas.microsoft.com/office/drawing/2014/main" id="{E17975F0-36F8-4C21-83FC-FF788557F119}"/>
                </a:ext>
              </a:extLst>
            </p:cNvPr>
            <p:cNvSpPr/>
            <p:nvPr/>
          </p:nvSpPr>
          <p:spPr>
            <a:xfrm rot="16200000">
              <a:off x="6876308" y="1698472"/>
              <a:ext cx="255155" cy="159346"/>
            </a:xfrm>
            <a:prstGeom prst="triangle">
              <a:avLst/>
            </a:prstGeom>
            <a:solidFill>
              <a:sysClr val="windowText" lastClr="000000">
                <a:lumMod val="75000"/>
                <a:lumOff val="2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GB" sz="1799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149CF92F-1388-4A11-8980-92CB6E0C3D55}"/>
                </a:ext>
              </a:extLst>
            </p:cNvPr>
            <p:cNvCxnSpPr>
              <a:cxnSpLocks/>
            </p:cNvCxnSpPr>
            <p:nvPr/>
          </p:nvCxnSpPr>
          <p:spPr>
            <a:xfrm>
              <a:off x="13144628" y="1652024"/>
              <a:ext cx="278938" cy="0"/>
            </a:xfrm>
            <a:prstGeom prst="line">
              <a:avLst/>
            </a:prstGeom>
            <a:noFill/>
            <a:ln w="41275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  <a:miter lim="800000"/>
            </a:ln>
            <a:effectLst/>
          </p:spPr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214C466D-41C5-402F-8016-7C5D65E18D6A}"/>
                </a:ext>
              </a:extLst>
            </p:cNvPr>
            <p:cNvCxnSpPr>
              <a:cxnSpLocks/>
            </p:cNvCxnSpPr>
            <p:nvPr/>
          </p:nvCxnSpPr>
          <p:spPr>
            <a:xfrm>
              <a:off x="13144628" y="1911820"/>
              <a:ext cx="278938" cy="0"/>
            </a:xfrm>
            <a:prstGeom prst="line">
              <a:avLst/>
            </a:prstGeom>
            <a:noFill/>
            <a:ln w="41275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  <a:miter lim="800000"/>
            </a:ln>
            <a:effectLst/>
          </p:spPr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1F9D8659-2C5E-4B19-8ED1-A862A4554C04}"/>
                </a:ext>
              </a:extLst>
            </p:cNvPr>
            <p:cNvCxnSpPr>
              <a:cxnSpLocks/>
            </p:cNvCxnSpPr>
            <p:nvPr/>
          </p:nvCxnSpPr>
          <p:spPr>
            <a:xfrm>
              <a:off x="13144628" y="1781494"/>
              <a:ext cx="278938" cy="0"/>
            </a:xfrm>
            <a:prstGeom prst="line">
              <a:avLst/>
            </a:prstGeom>
            <a:noFill/>
            <a:ln w="41275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  <a:miter lim="800000"/>
            </a:ln>
            <a:effectLst/>
          </p:spPr>
        </p:cxn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3B4DB4F6-3E68-41E1-88B5-C2BA3058729B}"/>
                </a:ext>
              </a:extLst>
            </p:cNvPr>
            <p:cNvGrpSpPr/>
            <p:nvPr/>
          </p:nvGrpSpPr>
          <p:grpSpPr>
            <a:xfrm>
              <a:off x="13240124" y="1273807"/>
              <a:ext cx="166689" cy="125046"/>
              <a:chOff x="8278897" y="1296128"/>
              <a:chExt cx="96767" cy="54276"/>
            </a:xfrm>
          </p:grpSpPr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96997A2A-34EA-4304-AD6B-ABDE0DCB539D}"/>
                  </a:ext>
                </a:extLst>
              </p:cNvPr>
              <p:cNvCxnSpPr/>
              <p:nvPr/>
            </p:nvCxnSpPr>
            <p:spPr>
              <a:xfrm>
                <a:off x="8278962" y="1296130"/>
                <a:ext cx="96702" cy="54274"/>
              </a:xfrm>
              <a:prstGeom prst="line">
                <a:avLst/>
              </a:prstGeom>
              <a:noFill/>
              <a:ln w="254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801C98B8-D977-4FD9-A500-8945B85B81B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278897" y="1296128"/>
                <a:ext cx="96702" cy="54274"/>
              </a:xfrm>
              <a:prstGeom prst="line">
                <a:avLst/>
              </a:prstGeom>
              <a:noFill/>
              <a:ln w="254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</p:cxnSp>
        </p:grp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F1943C7B-23FF-4605-9DD2-FCC003A88123}"/>
                </a:ext>
              </a:extLst>
            </p:cNvPr>
            <p:cNvCxnSpPr>
              <a:cxnSpLocks/>
            </p:cNvCxnSpPr>
            <p:nvPr/>
          </p:nvCxnSpPr>
          <p:spPr>
            <a:xfrm>
              <a:off x="12296323" y="1394542"/>
              <a:ext cx="217560" cy="0"/>
            </a:xfrm>
            <a:prstGeom prst="lin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</p:cxn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BB5EFCA9-620C-463A-B032-E93EFBDEBE25}"/>
                </a:ext>
              </a:extLst>
            </p:cNvPr>
            <p:cNvGrpSpPr/>
            <p:nvPr/>
          </p:nvGrpSpPr>
          <p:grpSpPr>
            <a:xfrm>
              <a:off x="12777510" y="1273797"/>
              <a:ext cx="198380" cy="120741"/>
              <a:chOff x="8011102" y="1251201"/>
              <a:chExt cx="126370" cy="56144"/>
            </a:xfrm>
          </p:grpSpPr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D81D99F3-D544-45CD-AD8A-402CD770F7E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11102" y="1307345"/>
                <a:ext cx="126292" cy="0"/>
              </a:xfrm>
              <a:prstGeom prst="line">
                <a:avLst/>
              </a:prstGeom>
              <a:noFill/>
              <a:ln w="254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121D71F2-1906-4BA4-A05C-7E8420F2884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11174" y="1253071"/>
                <a:ext cx="126298" cy="0"/>
              </a:xfrm>
              <a:prstGeom prst="line">
                <a:avLst/>
              </a:prstGeom>
              <a:noFill/>
              <a:ln w="254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ED2DEAFF-E152-4397-866B-FAC4238C555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35379" y="1251201"/>
                <a:ext cx="0" cy="54274"/>
              </a:xfrm>
              <a:prstGeom prst="line">
                <a:avLst/>
              </a:prstGeom>
              <a:noFill/>
              <a:ln w="254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963666F0-E7D5-4C15-8D83-E3E1D4250AB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14015" y="1251204"/>
                <a:ext cx="0" cy="54274"/>
              </a:xfrm>
              <a:prstGeom prst="line">
                <a:avLst/>
              </a:prstGeom>
              <a:noFill/>
              <a:ln w="254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</p:cxnSp>
        </p:grpSp>
      </p:grpSp>
      <p:sp>
        <p:nvSpPr>
          <p:cNvPr id="59" name="Rectangle 58">
            <a:extLst>
              <a:ext uri="{FF2B5EF4-FFF2-40B4-BE49-F238E27FC236}">
                <a16:creationId xmlns:a16="http://schemas.microsoft.com/office/drawing/2014/main" id="{3C50E93F-0AA0-4071-A883-020A8DFD912A}"/>
              </a:ext>
            </a:extLst>
          </p:cNvPr>
          <p:cNvSpPr/>
          <p:nvPr/>
        </p:nvSpPr>
        <p:spPr>
          <a:xfrm>
            <a:off x="3404354" y="4077648"/>
            <a:ext cx="982299" cy="584623"/>
          </a:xfrm>
          <a:prstGeom prst="rect">
            <a:avLst/>
          </a:prstGeom>
          <a:solidFill>
            <a:srgbClr val="E2C200"/>
          </a:solidFill>
        </p:spPr>
        <p:txBody>
          <a:bodyPr wrap="square">
            <a:spAutoFit/>
          </a:bodyPr>
          <a:lstStyle/>
          <a:p>
            <a:pPr algn="ctr"/>
            <a:r>
              <a:rPr lang="en-GB" sz="3199" b="1">
                <a:solidFill>
                  <a:prstClr val="black">
                    <a:lumMod val="65000"/>
                    <a:lumOff val="35000"/>
                  </a:prstClr>
                </a:solidFill>
                <a:latin typeface="Consolas" panose="020B0609020204030204" pitchFamily="49" charset="0"/>
              </a:rPr>
              <a:t>DOM</a:t>
            </a:r>
            <a:endParaRPr lang="en-GB" sz="3199">
              <a:solidFill>
                <a:prstClr val="black">
                  <a:lumMod val="65000"/>
                  <a:lumOff val="35000"/>
                </a:prstClr>
              </a:solidFill>
              <a:latin typeface="Calibri" panose="020F0502020204030204"/>
            </a:endParaRP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46E3EA9E-AA04-49C7-800A-22F78335BCEB}"/>
              </a:ext>
            </a:extLst>
          </p:cNvPr>
          <p:cNvGrpSpPr/>
          <p:nvPr/>
        </p:nvGrpSpPr>
        <p:grpSpPr>
          <a:xfrm>
            <a:off x="715582" y="3321438"/>
            <a:ext cx="2259132" cy="2123311"/>
            <a:chOff x="2044967" y="2687833"/>
            <a:chExt cx="2259720" cy="2123864"/>
          </a:xfrm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578217AC-9179-4530-AEAF-D8BA3964F30B}"/>
                </a:ext>
              </a:extLst>
            </p:cNvPr>
            <p:cNvGrpSpPr/>
            <p:nvPr/>
          </p:nvGrpSpPr>
          <p:grpSpPr>
            <a:xfrm>
              <a:off x="2044967" y="2687833"/>
              <a:ext cx="2259720" cy="2123864"/>
              <a:chOff x="784337" y="2208439"/>
              <a:chExt cx="2259720" cy="2123864"/>
            </a:xfrm>
          </p:grpSpPr>
          <p:sp>
            <p:nvSpPr>
              <p:cNvPr id="65" name="Rectangle: Rounded Corners 64">
                <a:extLst>
                  <a:ext uri="{FF2B5EF4-FFF2-40B4-BE49-F238E27FC236}">
                    <a16:creationId xmlns:a16="http://schemas.microsoft.com/office/drawing/2014/main" id="{118DF077-4A0E-43FE-9178-D3290A51922F}"/>
                  </a:ext>
                </a:extLst>
              </p:cNvPr>
              <p:cNvSpPr/>
              <p:nvPr/>
            </p:nvSpPr>
            <p:spPr>
              <a:xfrm>
                <a:off x="784337" y="2208439"/>
                <a:ext cx="2259720" cy="2123864"/>
              </a:xfrm>
              <a:prstGeom prst="roundRect">
                <a:avLst>
                  <a:gd name="adj" fmla="val 6024"/>
                </a:avLst>
              </a:prstGeom>
              <a:solidFill>
                <a:sysClr val="window" lastClr="FFFFFF">
                  <a:lumMod val="85000"/>
                </a:sys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4126">
                  <a:defRPr/>
                </a:pPr>
                <a:endParaRPr lang="en-GB" sz="1799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grpSp>
            <p:nvGrpSpPr>
              <p:cNvPr id="66" name="Group 65">
                <a:extLst>
                  <a:ext uri="{FF2B5EF4-FFF2-40B4-BE49-F238E27FC236}">
                    <a16:creationId xmlns:a16="http://schemas.microsoft.com/office/drawing/2014/main" id="{EC3D0A59-A5B7-431E-8D32-7D5571CEC82A}"/>
                  </a:ext>
                </a:extLst>
              </p:cNvPr>
              <p:cNvGrpSpPr/>
              <p:nvPr/>
            </p:nvGrpSpPr>
            <p:grpSpPr>
              <a:xfrm>
                <a:off x="1204474" y="2411592"/>
                <a:ext cx="1442545" cy="339191"/>
                <a:chOff x="977953" y="2433131"/>
                <a:chExt cx="6182954" cy="1453829"/>
              </a:xfrm>
              <a:solidFill>
                <a:sysClr val="windowText" lastClr="000000"/>
              </a:solidFill>
              <a:effectLst/>
            </p:grpSpPr>
            <p:sp>
              <p:nvSpPr>
                <p:cNvPr id="67" name="Freeform: Shape 66">
                  <a:extLst>
                    <a:ext uri="{FF2B5EF4-FFF2-40B4-BE49-F238E27FC236}">
                      <a16:creationId xmlns:a16="http://schemas.microsoft.com/office/drawing/2014/main" id="{0C957E7F-09F4-40AB-8800-6C10C88DFDEE}"/>
                    </a:ext>
                  </a:extLst>
                </p:cNvPr>
                <p:cNvSpPr/>
                <p:nvPr/>
              </p:nvSpPr>
              <p:spPr>
                <a:xfrm>
                  <a:off x="2256408" y="2433131"/>
                  <a:ext cx="290494" cy="14524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0494" h="1452467">
                      <a:moveTo>
                        <a:pt x="0" y="0"/>
                      </a:moveTo>
                      <a:lnTo>
                        <a:pt x="290494" y="0"/>
                      </a:lnTo>
                      <a:lnTo>
                        <a:pt x="290494" y="1452467"/>
                      </a:lnTo>
                      <a:lnTo>
                        <a:pt x="0" y="145246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914126">
                    <a:defRPr/>
                  </a:pPr>
                  <a:endParaRPr lang="en-GB" sz="1799" kern="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68" name="Freeform: Shape 67">
                  <a:extLst>
                    <a:ext uri="{FF2B5EF4-FFF2-40B4-BE49-F238E27FC236}">
                      <a16:creationId xmlns:a16="http://schemas.microsoft.com/office/drawing/2014/main" id="{CCF261EC-7396-4728-BE46-90EEB2DC388B}"/>
                    </a:ext>
                  </a:extLst>
                </p:cNvPr>
                <p:cNvSpPr/>
                <p:nvPr/>
              </p:nvSpPr>
              <p:spPr>
                <a:xfrm>
                  <a:off x="977953" y="2435236"/>
                  <a:ext cx="1159869" cy="14503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9869" h="1450362">
                      <a:moveTo>
                        <a:pt x="0" y="0"/>
                      </a:moveTo>
                      <a:lnTo>
                        <a:pt x="290493" y="0"/>
                      </a:lnTo>
                      <a:lnTo>
                        <a:pt x="290493" y="366274"/>
                      </a:lnTo>
                      <a:cubicBezTo>
                        <a:pt x="355047" y="329787"/>
                        <a:pt x="421356" y="306281"/>
                        <a:pt x="489418" y="295756"/>
                      </a:cubicBezTo>
                      <a:cubicBezTo>
                        <a:pt x="557481" y="285231"/>
                        <a:pt x="623789" y="286283"/>
                        <a:pt x="688343" y="298914"/>
                      </a:cubicBezTo>
                      <a:cubicBezTo>
                        <a:pt x="752897" y="311544"/>
                        <a:pt x="813592" y="334348"/>
                        <a:pt x="870428" y="367327"/>
                      </a:cubicBezTo>
                      <a:cubicBezTo>
                        <a:pt x="927264" y="400306"/>
                        <a:pt x="977082" y="441704"/>
                        <a:pt x="1019885" y="491523"/>
                      </a:cubicBezTo>
                      <a:cubicBezTo>
                        <a:pt x="1062687" y="541342"/>
                        <a:pt x="1096718" y="598178"/>
                        <a:pt x="1121978" y="662030"/>
                      </a:cubicBezTo>
                      <a:cubicBezTo>
                        <a:pt x="1147239" y="725883"/>
                        <a:pt x="1159869" y="794998"/>
                        <a:pt x="1159869" y="869375"/>
                      </a:cubicBezTo>
                      <a:cubicBezTo>
                        <a:pt x="1159869" y="949366"/>
                        <a:pt x="1144783" y="1024796"/>
                        <a:pt x="1114611" y="1095666"/>
                      </a:cubicBezTo>
                      <a:cubicBezTo>
                        <a:pt x="1084439" y="1166535"/>
                        <a:pt x="1043040" y="1228282"/>
                        <a:pt x="990414" y="1280908"/>
                      </a:cubicBezTo>
                      <a:cubicBezTo>
                        <a:pt x="937789" y="1333533"/>
                        <a:pt x="876392" y="1374932"/>
                        <a:pt x="806225" y="1405104"/>
                      </a:cubicBezTo>
                      <a:cubicBezTo>
                        <a:pt x="736057" y="1435276"/>
                        <a:pt x="660978" y="1450362"/>
                        <a:pt x="580987" y="1450362"/>
                      </a:cubicBezTo>
                      <a:cubicBezTo>
                        <a:pt x="500996" y="1450362"/>
                        <a:pt x="425566" y="1435276"/>
                        <a:pt x="354697" y="1405104"/>
                      </a:cubicBezTo>
                      <a:cubicBezTo>
                        <a:pt x="283827" y="1374932"/>
                        <a:pt x="222080" y="1333533"/>
                        <a:pt x="169454" y="1280908"/>
                      </a:cubicBezTo>
                      <a:cubicBezTo>
                        <a:pt x="116829" y="1228282"/>
                        <a:pt x="75430" y="1166535"/>
                        <a:pt x="45258" y="1095666"/>
                      </a:cubicBezTo>
                      <a:cubicBezTo>
                        <a:pt x="15086" y="1024796"/>
                        <a:pt x="0" y="949366"/>
                        <a:pt x="0" y="869375"/>
                      </a:cubicBezTo>
                      <a:lnTo>
                        <a:pt x="0" y="0"/>
                      </a:lnTo>
                      <a:close/>
                      <a:moveTo>
                        <a:pt x="580987" y="578882"/>
                      </a:moveTo>
                      <a:cubicBezTo>
                        <a:pt x="540290" y="578882"/>
                        <a:pt x="502399" y="586600"/>
                        <a:pt x="467316" y="602037"/>
                      </a:cubicBezTo>
                      <a:cubicBezTo>
                        <a:pt x="432232" y="617474"/>
                        <a:pt x="401709" y="638173"/>
                        <a:pt x="375747" y="664135"/>
                      </a:cubicBezTo>
                      <a:cubicBezTo>
                        <a:pt x="349785" y="690097"/>
                        <a:pt x="329085" y="720971"/>
                        <a:pt x="313649" y="756756"/>
                      </a:cubicBezTo>
                      <a:cubicBezTo>
                        <a:pt x="298212" y="792542"/>
                        <a:pt x="290493" y="830081"/>
                        <a:pt x="290493" y="869375"/>
                      </a:cubicBezTo>
                      <a:cubicBezTo>
                        <a:pt x="290493" y="910073"/>
                        <a:pt x="298212" y="947963"/>
                        <a:pt x="313649" y="983047"/>
                      </a:cubicBezTo>
                      <a:cubicBezTo>
                        <a:pt x="329085" y="1018130"/>
                        <a:pt x="349785" y="1048653"/>
                        <a:pt x="375747" y="1074615"/>
                      </a:cubicBezTo>
                      <a:cubicBezTo>
                        <a:pt x="401709" y="1100577"/>
                        <a:pt x="432232" y="1121277"/>
                        <a:pt x="467316" y="1136713"/>
                      </a:cubicBezTo>
                      <a:cubicBezTo>
                        <a:pt x="502399" y="1152150"/>
                        <a:pt x="540290" y="1159869"/>
                        <a:pt x="580987" y="1159869"/>
                      </a:cubicBezTo>
                      <a:cubicBezTo>
                        <a:pt x="620281" y="1159869"/>
                        <a:pt x="657470" y="1152150"/>
                        <a:pt x="692553" y="1136713"/>
                      </a:cubicBezTo>
                      <a:cubicBezTo>
                        <a:pt x="727637" y="1121277"/>
                        <a:pt x="758511" y="1100577"/>
                        <a:pt x="785174" y="1074615"/>
                      </a:cubicBezTo>
                      <a:cubicBezTo>
                        <a:pt x="811838" y="1048653"/>
                        <a:pt x="832537" y="1018130"/>
                        <a:pt x="847273" y="983047"/>
                      </a:cubicBezTo>
                      <a:cubicBezTo>
                        <a:pt x="862008" y="947963"/>
                        <a:pt x="869375" y="910073"/>
                        <a:pt x="869375" y="869375"/>
                      </a:cubicBezTo>
                      <a:cubicBezTo>
                        <a:pt x="869375" y="830081"/>
                        <a:pt x="862008" y="792542"/>
                        <a:pt x="847273" y="756756"/>
                      </a:cubicBezTo>
                      <a:cubicBezTo>
                        <a:pt x="832537" y="720971"/>
                        <a:pt x="811838" y="690097"/>
                        <a:pt x="785174" y="664135"/>
                      </a:cubicBezTo>
                      <a:cubicBezTo>
                        <a:pt x="758511" y="638173"/>
                        <a:pt x="727637" y="617474"/>
                        <a:pt x="692553" y="602037"/>
                      </a:cubicBezTo>
                      <a:cubicBezTo>
                        <a:pt x="657470" y="586600"/>
                        <a:pt x="620281" y="578882"/>
                        <a:pt x="580987" y="578882"/>
                      </a:cubicBez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914126">
                    <a:defRPr/>
                  </a:pPr>
                  <a:endParaRPr lang="en-GB" sz="1799" kern="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69" name="Freeform: Shape 68">
                  <a:extLst>
                    <a:ext uri="{FF2B5EF4-FFF2-40B4-BE49-F238E27FC236}">
                      <a16:creationId xmlns:a16="http://schemas.microsoft.com/office/drawing/2014/main" id="{7645D6BF-EDAD-4238-B68E-2F7E64E6DEE6}"/>
                    </a:ext>
                  </a:extLst>
                </p:cNvPr>
                <p:cNvSpPr/>
                <p:nvPr/>
              </p:nvSpPr>
              <p:spPr>
                <a:xfrm>
                  <a:off x="6419938" y="2746780"/>
                  <a:ext cx="740969" cy="1138818"/>
                </a:xfrm>
                <a:custGeom>
                  <a:avLst/>
                  <a:gdLst>
                    <a:gd name="connsiteX0" fmla="*/ 452311 w 740969"/>
                    <a:gd name="connsiteY0" fmla="*/ 15642 h 1138818"/>
                    <a:gd name="connsiteX1" fmla="*/ 359571 w 740969"/>
                    <a:gd name="connsiteY1" fmla="*/ 44332 h 1138818"/>
                    <a:gd name="connsiteX2" fmla="*/ 426268 w 740969"/>
                    <a:gd name="connsiteY2" fmla="*/ 21049 h 1138818"/>
                    <a:gd name="connsiteX3" fmla="*/ 467481 w 740969"/>
                    <a:gd name="connsiteY3" fmla="*/ 12492 h 1138818"/>
                    <a:gd name="connsiteX4" fmla="*/ 452311 w 740969"/>
                    <a:gd name="connsiteY4" fmla="*/ 15642 h 1138818"/>
                    <a:gd name="connsiteX5" fmla="*/ 460211 w 740969"/>
                    <a:gd name="connsiteY5" fmla="*/ 13198 h 1138818"/>
                    <a:gd name="connsiteX6" fmla="*/ 580987 w 740969"/>
                    <a:gd name="connsiteY6" fmla="*/ 0 h 1138818"/>
                    <a:gd name="connsiteX7" fmla="*/ 740969 w 740969"/>
                    <a:gd name="connsiteY7" fmla="*/ 0 h 1138818"/>
                    <a:gd name="connsiteX8" fmla="*/ 740969 w 740969"/>
                    <a:gd name="connsiteY8" fmla="*/ 28121 h 1138818"/>
                    <a:gd name="connsiteX9" fmla="*/ 740969 w 740969"/>
                    <a:gd name="connsiteY9" fmla="*/ 290493 h 1138818"/>
                    <a:gd name="connsiteX10" fmla="*/ 580987 w 740969"/>
                    <a:gd name="connsiteY10" fmla="*/ 290493 h 1138818"/>
                    <a:gd name="connsiteX11" fmla="*/ 467315 w 740969"/>
                    <a:gd name="connsiteY11" fmla="*/ 313648 h 1138818"/>
                    <a:gd name="connsiteX12" fmla="*/ 464958 w 740969"/>
                    <a:gd name="connsiteY12" fmla="*/ 314947 h 1138818"/>
                    <a:gd name="connsiteX13" fmla="*/ 464954 w 740969"/>
                    <a:gd name="connsiteY13" fmla="*/ 314948 h 1138818"/>
                    <a:gd name="connsiteX14" fmla="*/ 459713 w 740969"/>
                    <a:gd name="connsiteY14" fmla="*/ 317835 h 1138818"/>
                    <a:gd name="connsiteX15" fmla="*/ 382297 w 740969"/>
                    <a:gd name="connsiteY15" fmla="*/ 370335 h 1138818"/>
                    <a:gd name="connsiteX16" fmla="*/ 375747 w 740969"/>
                    <a:gd name="connsiteY16" fmla="*/ 375746 h 1138818"/>
                    <a:gd name="connsiteX17" fmla="*/ 313648 w 740969"/>
                    <a:gd name="connsiteY17" fmla="*/ 468367 h 1138818"/>
                    <a:gd name="connsiteX18" fmla="*/ 290493 w 740969"/>
                    <a:gd name="connsiteY18" fmla="*/ 580986 h 1138818"/>
                    <a:gd name="connsiteX19" fmla="*/ 290493 w 740969"/>
                    <a:gd name="connsiteY19" fmla="*/ 624778 h 1138818"/>
                    <a:gd name="connsiteX20" fmla="*/ 286283 w 740969"/>
                    <a:gd name="connsiteY20" fmla="*/ 582871 h 1138818"/>
                    <a:gd name="connsiteX21" fmla="*/ 286283 w 740969"/>
                    <a:gd name="connsiteY21" fmla="*/ 582872 h 1138818"/>
                    <a:gd name="connsiteX22" fmla="*/ 290493 w 740969"/>
                    <a:gd name="connsiteY22" fmla="*/ 624779 h 1138818"/>
                    <a:gd name="connsiteX23" fmla="*/ 290493 w 740969"/>
                    <a:gd name="connsiteY23" fmla="*/ 1087903 h 1138818"/>
                    <a:gd name="connsiteX24" fmla="*/ 290493 w 740969"/>
                    <a:gd name="connsiteY24" fmla="*/ 1138818 h 1138818"/>
                    <a:gd name="connsiteX25" fmla="*/ 286283 w 740969"/>
                    <a:gd name="connsiteY25" fmla="*/ 1138818 h 1138818"/>
                    <a:gd name="connsiteX26" fmla="*/ 0 w 740969"/>
                    <a:gd name="connsiteY26" fmla="*/ 1138818 h 1138818"/>
                    <a:gd name="connsiteX27" fmla="*/ 0 w 740969"/>
                    <a:gd name="connsiteY27" fmla="*/ 580987 h 1138818"/>
                    <a:gd name="connsiteX28" fmla="*/ 0 w 740969"/>
                    <a:gd name="connsiteY28" fmla="*/ 539501 h 1138818"/>
                    <a:gd name="connsiteX29" fmla="*/ 7105 w 740969"/>
                    <a:gd name="connsiteY29" fmla="*/ 466306 h 1138818"/>
                    <a:gd name="connsiteX30" fmla="*/ 41048 w 740969"/>
                    <a:gd name="connsiteY30" fmla="*/ 356581 h 1138818"/>
                    <a:gd name="connsiteX31" fmla="*/ 165244 w 740969"/>
                    <a:gd name="connsiteY31" fmla="*/ 171339 h 1138818"/>
                    <a:gd name="connsiteX32" fmla="*/ 251024 w 740969"/>
                    <a:gd name="connsiteY32" fmla="*/ 100821 h 1138818"/>
                    <a:gd name="connsiteX33" fmla="*/ 329572 w 740969"/>
                    <a:gd name="connsiteY33" fmla="*/ 58430 h 1138818"/>
                    <a:gd name="connsiteX34" fmla="*/ 350487 w 740969"/>
                    <a:gd name="connsiteY34" fmla="*/ 47143 h 1138818"/>
                    <a:gd name="connsiteX35" fmla="*/ 359571 w 740969"/>
                    <a:gd name="connsiteY35" fmla="*/ 44333 h 1138818"/>
                    <a:gd name="connsiteX36" fmla="*/ 452311 w 740969"/>
                    <a:gd name="connsiteY36" fmla="*/ 15643 h 1138818"/>
                    <a:gd name="connsiteX37" fmla="*/ 467481 w 740969"/>
                    <a:gd name="connsiteY37" fmla="*/ 12493 h 1138818"/>
                    <a:gd name="connsiteX38" fmla="*/ 502311 w 740969"/>
                    <a:gd name="connsiteY38" fmla="*/ 5262 h 1138818"/>
                    <a:gd name="connsiteX39" fmla="*/ 580987 w 740969"/>
                    <a:gd name="connsiteY39" fmla="*/ 0 h 11388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</a:cxnLst>
                  <a:rect l="l" t="t" r="r" b="b"/>
                  <a:pathLst>
                    <a:path w="740969" h="1138818">
                      <a:moveTo>
                        <a:pt x="452311" y="15642"/>
                      </a:moveTo>
                      <a:lnTo>
                        <a:pt x="359571" y="44332"/>
                      </a:lnTo>
                      <a:lnTo>
                        <a:pt x="426268" y="21049"/>
                      </a:lnTo>
                      <a:close/>
                      <a:moveTo>
                        <a:pt x="467481" y="12492"/>
                      </a:moveTo>
                      <a:lnTo>
                        <a:pt x="452311" y="15642"/>
                      </a:lnTo>
                      <a:lnTo>
                        <a:pt x="460211" y="13198"/>
                      </a:lnTo>
                      <a:close/>
                      <a:moveTo>
                        <a:pt x="580987" y="0"/>
                      </a:moveTo>
                      <a:lnTo>
                        <a:pt x="740969" y="0"/>
                      </a:lnTo>
                      <a:lnTo>
                        <a:pt x="740969" y="28121"/>
                      </a:lnTo>
                      <a:lnTo>
                        <a:pt x="740969" y="290493"/>
                      </a:lnTo>
                      <a:lnTo>
                        <a:pt x="580987" y="290493"/>
                      </a:lnTo>
                      <a:cubicBezTo>
                        <a:pt x="540289" y="290493"/>
                        <a:pt x="502399" y="298212"/>
                        <a:pt x="467315" y="313648"/>
                      </a:cubicBezTo>
                      <a:lnTo>
                        <a:pt x="464958" y="314947"/>
                      </a:lnTo>
                      <a:lnTo>
                        <a:pt x="464954" y="314948"/>
                      </a:lnTo>
                      <a:lnTo>
                        <a:pt x="459713" y="317835"/>
                      </a:lnTo>
                      <a:lnTo>
                        <a:pt x="382297" y="370335"/>
                      </a:lnTo>
                      <a:lnTo>
                        <a:pt x="375747" y="375746"/>
                      </a:lnTo>
                      <a:cubicBezTo>
                        <a:pt x="349784" y="401708"/>
                        <a:pt x="329085" y="432581"/>
                        <a:pt x="313648" y="468367"/>
                      </a:cubicBezTo>
                      <a:cubicBezTo>
                        <a:pt x="298211" y="504152"/>
                        <a:pt x="290493" y="541692"/>
                        <a:pt x="290493" y="580986"/>
                      </a:cubicBezTo>
                      <a:lnTo>
                        <a:pt x="290493" y="624778"/>
                      </a:lnTo>
                      <a:lnTo>
                        <a:pt x="286283" y="582871"/>
                      </a:lnTo>
                      <a:lnTo>
                        <a:pt x="286283" y="582872"/>
                      </a:lnTo>
                      <a:lnTo>
                        <a:pt x="290493" y="624779"/>
                      </a:lnTo>
                      <a:lnTo>
                        <a:pt x="290493" y="1087903"/>
                      </a:lnTo>
                      <a:lnTo>
                        <a:pt x="290493" y="1138818"/>
                      </a:lnTo>
                      <a:lnTo>
                        <a:pt x="286283" y="1138818"/>
                      </a:lnTo>
                      <a:lnTo>
                        <a:pt x="0" y="1138818"/>
                      </a:lnTo>
                      <a:lnTo>
                        <a:pt x="0" y="580987"/>
                      </a:lnTo>
                      <a:lnTo>
                        <a:pt x="0" y="539501"/>
                      </a:lnTo>
                      <a:lnTo>
                        <a:pt x="7105" y="466306"/>
                      </a:lnTo>
                      <a:cubicBezTo>
                        <a:pt x="14648" y="428591"/>
                        <a:pt x="25962" y="392016"/>
                        <a:pt x="41048" y="356581"/>
                      </a:cubicBezTo>
                      <a:cubicBezTo>
                        <a:pt x="71220" y="285712"/>
                        <a:pt x="112619" y="223965"/>
                        <a:pt x="165244" y="171339"/>
                      </a:cubicBezTo>
                      <a:cubicBezTo>
                        <a:pt x="191557" y="145027"/>
                        <a:pt x="220150" y="121521"/>
                        <a:pt x="251024" y="100821"/>
                      </a:cubicBezTo>
                      <a:lnTo>
                        <a:pt x="329572" y="58430"/>
                      </a:lnTo>
                      <a:lnTo>
                        <a:pt x="350487" y="47143"/>
                      </a:lnTo>
                      <a:lnTo>
                        <a:pt x="359571" y="44333"/>
                      </a:lnTo>
                      <a:lnTo>
                        <a:pt x="452311" y="15643"/>
                      </a:lnTo>
                      <a:lnTo>
                        <a:pt x="467481" y="12493"/>
                      </a:lnTo>
                      <a:lnTo>
                        <a:pt x="502311" y="5262"/>
                      </a:lnTo>
                      <a:cubicBezTo>
                        <a:pt x="528098" y="1754"/>
                        <a:pt x="554323" y="0"/>
                        <a:pt x="580987" y="0"/>
                      </a:cubicBez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914126">
                    <a:defRPr/>
                  </a:pPr>
                  <a:endParaRPr lang="en-GB" sz="1799" kern="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70" name="Freeform: Shape 69">
                  <a:extLst>
                    <a:ext uri="{FF2B5EF4-FFF2-40B4-BE49-F238E27FC236}">
                      <a16:creationId xmlns:a16="http://schemas.microsoft.com/office/drawing/2014/main" id="{45248F79-64F9-46F3-9EED-F6E15E7353C3}"/>
                    </a:ext>
                  </a:extLst>
                </p:cNvPr>
                <p:cNvSpPr/>
                <p:nvPr/>
              </p:nvSpPr>
              <p:spPr>
                <a:xfrm>
                  <a:off x="3937123" y="2723624"/>
                  <a:ext cx="1138818" cy="11619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818" h="1161974">
                      <a:moveTo>
                        <a:pt x="0" y="0"/>
                      </a:moveTo>
                      <a:lnTo>
                        <a:pt x="1138818" y="0"/>
                      </a:lnTo>
                      <a:lnTo>
                        <a:pt x="549411" y="871481"/>
                      </a:lnTo>
                      <a:lnTo>
                        <a:pt x="1138818" y="871481"/>
                      </a:lnTo>
                      <a:lnTo>
                        <a:pt x="1138818" y="1161974"/>
                      </a:lnTo>
                      <a:lnTo>
                        <a:pt x="0" y="1161974"/>
                      </a:lnTo>
                      <a:lnTo>
                        <a:pt x="591512" y="290494"/>
                      </a:lnTo>
                      <a:lnTo>
                        <a:pt x="0" y="29049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914126">
                    <a:defRPr/>
                  </a:pPr>
                  <a:endParaRPr lang="en-GB" sz="1799" kern="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71" name="Freeform: Shape 70">
                  <a:extLst>
                    <a:ext uri="{FF2B5EF4-FFF2-40B4-BE49-F238E27FC236}">
                      <a16:creationId xmlns:a16="http://schemas.microsoft.com/office/drawing/2014/main" id="{8EE893BC-1323-40F6-9661-551D06C6C43C}"/>
                    </a:ext>
                  </a:extLst>
                </p:cNvPr>
                <p:cNvSpPr/>
                <p:nvPr/>
              </p:nvSpPr>
              <p:spPr>
                <a:xfrm>
                  <a:off x="5166953" y="2723624"/>
                  <a:ext cx="1157763" cy="11619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7763" h="1161974">
                      <a:moveTo>
                        <a:pt x="578881" y="0"/>
                      </a:moveTo>
                      <a:cubicBezTo>
                        <a:pt x="654662" y="0"/>
                        <a:pt x="727286" y="14736"/>
                        <a:pt x="796751" y="44206"/>
                      </a:cubicBezTo>
                      <a:cubicBezTo>
                        <a:pt x="866217" y="73676"/>
                        <a:pt x="927965" y="114023"/>
                        <a:pt x="981993" y="165245"/>
                      </a:cubicBezTo>
                      <a:cubicBezTo>
                        <a:pt x="1036023" y="216467"/>
                        <a:pt x="1078825" y="277513"/>
                        <a:pt x="1110400" y="348382"/>
                      </a:cubicBezTo>
                      <a:cubicBezTo>
                        <a:pt x="1141975" y="419251"/>
                        <a:pt x="1157763" y="496786"/>
                        <a:pt x="1157763" y="580987"/>
                      </a:cubicBezTo>
                      <a:cubicBezTo>
                        <a:pt x="1157763" y="660978"/>
                        <a:pt x="1142677" y="736408"/>
                        <a:pt x="1112505" y="807278"/>
                      </a:cubicBezTo>
                      <a:cubicBezTo>
                        <a:pt x="1082333" y="878147"/>
                        <a:pt x="1040935" y="939894"/>
                        <a:pt x="988309" y="992520"/>
                      </a:cubicBezTo>
                      <a:cubicBezTo>
                        <a:pt x="935683" y="1045145"/>
                        <a:pt x="874287" y="1086544"/>
                        <a:pt x="804119" y="1116716"/>
                      </a:cubicBezTo>
                      <a:cubicBezTo>
                        <a:pt x="733952" y="1146888"/>
                        <a:pt x="658872" y="1161974"/>
                        <a:pt x="578881" y="1161974"/>
                      </a:cubicBezTo>
                      <a:cubicBezTo>
                        <a:pt x="503101" y="1161974"/>
                        <a:pt x="430477" y="1147239"/>
                        <a:pt x="361012" y="1117769"/>
                      </a:cubicBezTo>
                      <a:cubicBezTo>
                        <a:pt x="291546" y="1088298"/>
                        <a:pt x="229799" y="1047952"/>
                        <a:pt x="175769" y="996730"/>
                      </a:cubicBezTo>
                      <a:cubicBezTo>
                        <a:pt x="121740" y="945507"/>
                        <a:pt x="78938" y="884462"/>
                        <a:pt x="47363" y="813593"/>
                      </a:cubicBezTo>
                      <a:cubicBezTo>
                        <a:pt x="15788" y="742723"/>
                        <a:pt x="0" y="665188"/>
                        <a:pt x="0" y="580987"/>
                      </a:cubicBezTo>
                      <a:cubicBezTo>
                        <a:pt x="0" y="500996"/>
                        <a:pt x="15086" y="425917"/>
                        <a:pt x="45258" y="355750"/>
                      </a:cubicBezTo>
                      <a:cubicBezTo>
                        <a:pt x="75430" y="285582"/>
                        <a:pt x="116829" y="224186"/>
                        <a:pt x="169454" y="171560"/>
                      </a:cubicBezTo>
                      <a:cubicBezTo>
                        <a:pt x="222080" y="118934"/>
                        <a:pt x="283477" y="77185"/>
                        <a:pt x="353644" y="46311"/>
                      </a:cubicBezTo>
                      <a:cubicBezTo>
                        <a:pt x="423811" y="15437"/>
                        <a:pt x="498891" y="0"/>
                        <a:pt x="578881" y="0"/>
                      </a:cubicBezTo>
                      <a:close/>
                      <a:moveTo>
                        <a:pt x="578881" y="290494"/>
                      </a:moveTo>
                      <a:cubicBezTo>
                        <a:pt x="538184" y="290494"/>
                        <a:pt x="500294" y="298212"/>
                        <a:pt x="465210" y="313649"/>
                      </a:cubicBezTo>
                      <a:cubicBezTo>
                        <a:pt x="430126" y="329086"/>
                        <a:pt x="399604" y="349785"/>
                        <a:pt x="373642" y="375747"/>
                      </a:cubicBezTo>
                      <a:cubicBezTo>
                        <a:pt x="347680" y="401709"/>
                        <a:pt x="326980" y="432583"/>
                        <a:pt x="311544" y="468368"/>
                      </a:cubicBezTo>
                      <a:cubicBezTo>
                        <a:pt x="296107" y="504154"/>
                        <a:pt x="288388" y="541693"/>
                        <a:pt x="288388" y="580987"/>
                      </a:cubicBezTo>
                      <a:cubicBezTo>
                        <a:pt x="288388" y="621685"/>
                        <a:pt x="296107" y="659575"/>
                        <a:pt x="311544" y="694659"/>
                      </a:cubicBezTo>
                      <a:cubicBezTo>
                        <a:pt x="326980" y="729742"/>
                        <a:pt x="347680" y="760265"/>
                        <a:pt x="373642" y="786227"/>
                      </a:cubicBezTo>
                      <a:cubicBezTo>
                        <a:pt x="399604" y="812189"/>
                        <a:pt x="430126" y="832889"/>
                        <a:pt x="465210" y="848325"/>
                      </a:cubicBezTo>
                      <a:cubicBezTo>
                        <a:pt x="500294" y="863762"/>
                        <a:pt x="538184" y="871481"/>
                        <a:pt x="578881" y="871481"/>
                      </a:cubicBezTo>
                      <a:cubicBezTo>
                        <a:pt x="618175" y="871481"/>
                        <a:pt x="655364" y="863762"/>
                        <a:pt x="690448" y="848325"/>
                      </a:cubicBezTo>
                      <a:cubicBezTo>
                        <a:pt x="725532" y="832889"/>
                        <a:pt x="756405" y="812189"/>
                        <a:pt x="783069" y="786227"/>
                      </a:cubicBezTo>
                      <a:cubicBezTo>
                        <a:pt x="809732" y="760265"/>
                        <a:pt x="830432" y="729742"/>
                        <a:pt x="845167" y="694659"/>
                      </a:cubicBezTo>
                      <a:cubicBezTo>
                        <a:pt x="859902" y="659575"/>
                        <a:pt x="867270" y="621685"/>
                        <a:pt x="867270" y="580987"/>
                      </a:cubicBezTo>
                      <a:cubicBezTo>
                        <a:pt x="867270" y="541693"/>
                        <a:pt x="859902" y="504154"/>
                        <a:pt x="845167" y="468368"/>
                      </a:cubicBezTo>
                      <a:cubicBezTo>
                        <a:pt x="830432" y="432583"/>
                        <a:pt x="809732" y="401709"/>
                        <a:pt x="783069" y="375747"/>
                      </a:cubicBezTo>
                      <a:cubicBezTo>
                        <a:pt x="756405" y="349785"/>
                        <a:pt x="725532" y="329086"/>
                        <a:pt x="690448" y="313649"/>
                      </a:cubicBezTo>
                      <a:cubicBezTo>
                        <a:pt x="655364" y="298212"/>
                        <a:pt x="618175" y="290494"/>
                        <a:pt x="578881" y="290494"/>
                      </a:cubicBez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914126">
                    <a:defRPr/>
                  </a:pPr>
                  <a:endParaRPr lang="en-GB" sz="1799" kern="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72" name="Freeform: Shape 71">
                  <a:extLst>
                    <a:ext uri="{FF2B5EF4-FFF2-40B4-BE49-F238E27FC236}">
                      <a16:creationId xmlns:a16="http://schemas.microsoft.com/office/drawing/2014/main" id="{64E00654-234E-4FFA-B813-5357F6EBBD52}"/>
                    </a:ext>
                  </a:extLst>
                </p:cNvPr>
                <p:cNvSpPr/>
                <p:nvPr/>
              </p:nvSpPr>
              <p:spPr>
                <a:xfrm>
                  <a:off x="2662878" y="2724367"/>
                  <a:ext cx="1159868" cy="11625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9868" h="1162593">
                      <a:moveTo>
                        <a:pt x="570462" y="310"/>
                      </a:moveTo>
                      <a:cubicBezTo>
                        <a:pt x="672906" y="-3199"/>
                        <a:pt x="772544" y="23114"/>
                        <a:pt x="869375" y="79248"/>
                      </a:cubicBezTo>
                      <a:lnTo>
                        <a:pt x="869375" y="1362"/>
                      </a:lnTo>
                      <a:lnTo>
                        <a:pt x="1159868" y="1362"/>
                      </a:lnTo>
                      <a:lnTo>
                        <a:pt x="1159868" y="1161231"/>
                      </a:lnTo>
                      <a:lnTo>
                        <a:pt x="869375" y="1161231"/>
                      </a:lnTo>
                      <a:lnTo>
                        <a:pt x="869375" y="1083345"/>
                      </a:lnTo>
                      <a:cubicBezTo>
                        <a:pt x="772544" y="1139479"/>
                        <a:pt x="672906" y="1165792"/>
                        <a:pt x="570462" y="1162284"/>
                      </a:cubicBezTo>
                      <a:cubicBezTo>
                        <a:pt x="468017" y="1158775"/>
                        <a:pt x="374343" y="1132813"/>
                        <a:pt x="289441" y="1084398"/>
                      </a:cubicBezTo>
                      <a:cubicBezTo>
                        <a:pt x="204538" y="1035982"/>
                        <a:pt x="135072" y="968271"/>
                        <a:pt x="81043" y="881263"/>
                      </a:cubicBezTo>
                      <a:cubicBezTo>
                        <a:pt x="27014" y="794255"/>
                        <a:pt x="0" y="694617"/>
                        <a:pt x="0" y="582349"/>
                      </a:cubicBezTo>
                      <a:cubicBezTo>
                        <a:pt x="0" y="470081"/>
                        <a:pt x="27014" y="370443"/>
                        <a:pt x="81043" y="283436"/>
                      </a:cubicBezTo>
                      <a:cubicBezTo>
                        <a:pt x="135072" y="196428"/>
                        <a:pt x="204538" y="128366"/>
                        <a:pt x="289441" y="79248"/>
                      </a:cubicBezTo>
                      <a:cubicBezTo>
                        <a:pt x="374343" y="30131"/>
                        <a:pt x="468017" y="3818"/>
                        <a:pt x="570462" y="310"/>
                      </a:cubicBezTo>
                      <a:close/>
                      <a:moveTo>
                        <a:pt x="578882" y="291856"/>
                      </a:moveTo>
                      <a:cubicBezTo>
                        <a:pt x="538185" y="291856"/>
                        <a:pt x="500294" y="299224"/>
                        <a:pt x="465210" y="313959"/>
                      </a:cubicBezTo>
                      <a:cubicBezTo>
                        <a:pt x="430127" y="328694"/>
                        <a:pt x="399604" y="349393"/>
                        <a:pt x="373642" y="376057"/>
                      </a:cubicBezTo>
                      <a:cubicBezTo>
                        <a:pt x="347680" y="402721"/>
                        <a:pt x="326980" y="433594"/>
                        <a:pt x="311544" y="468678"/>
                      </a:cubicBezTo>
                      <a:cubicBezTo>
                        <a:pt x="296107" y="503762"/>
                        <a:pt x="288388" y="541652"/>
                        <a:pt x="288388" y="582349"/>
                      </a:cubicBezTo>
                      <a:cubicBezTo>
                        <a:pt x="288388" y="623046"/>
                        <a:pt x="296107" y="660586"/>
                        <a:pt x="311544" y="694968"/>
                      </a:cubicBezTo>
                      <a:cubicBezTo>
                        <a:pt x="326980" y="729350"/>
                        <a:pt x="347680" y="759873"/>
                        <a:pt x="373642" y="786537"/>
                      </a:cubicBezTo>
                      <a:cubicBezTo>
                        <a:pt x="399604" y="813200"/>
                        <a:pt x="430127" y="833900"/>
                        <a:pt x="465210" y="848635"/>
                      </a:cubicBezTo>
                      <a:cubicBezTo>
                        <a:pt x="500294" y="863370"/>
                        <a:pt x="538185" y="870738"/>
                        <a:pt x="578882" y="870738"/>
                      </a:cubicBezTo>
                      <a:cubicBezTo>
                        <a:pt x="618176" y="870738"/>
                        <a:pt x="655013" y="863721"/>
                        <a:pt x="689395" y="849687"/>
                      </a:cubicBezTo>
                      <a:cubicBezTo>
                        <a:pt x="723778" y="835654"/>
                        <a:pt x="754300" y="816007"/>
                        <a:pt x="780964" y="790747"/>
                      </a:cubicBezTo>
                      <a:cubicBezTo>
                        <a:pt x="807628" y="765486"/>
                        <a:pt x="828678" y="736016"/>
                        <a:pt x="844115" y="702336"/>
                      </a:cubicBezTo>
                      <a:cubicBezTo>
                        <a:pt x="859552" y="668655"/>
                        <a:pt x="867972" y="632168"/>
                        <a:pt x="869375" y="592874"/>
                      </a:cubicBezTo>
                      <a:lnTo>
                        <a:pt x="869375" y="590769"/>
                      </a:lnTo>
                      <a:lnTo>
                        <a:pt x="869375" y="582349"/>
                      </a:lnTo>
                      <a:lnTo>
                        <a:pt x="869375" y="571824"/>
                      </a:lnTo>
                      <a:lnTo>
                        <a:pt x="869375" y="569719"/>
                      </a:lnTo>
                      <a:cubicBezTo>
                        <a:pt x="867972" y="530425"/>
                        <a:pt x="859552" y="493938"/>
                        <a:pt x="844115" y="460258"/>
                      </a:cubicBezTo>
                      <a:cubicBezTo>
                        <a:pt x="828678" y="426578"/>
                        <a:pt x="807628" y="397107"/>
                        <a:pt x="780964" y="371847"/>
                      </a:cubicBezTo>
                      <a:cubicBezTo>
                        <a:pt x="754300" y="346586"/>
                        <a:pt x="723778" y="326940"/>
                        <a:pt x="689395" y="312906"/>
                      </a:cubicBezTo>
                      <a:cubicBezTo>
                        <a:pt x="655013" y="298873"/>
                        <a:pt x="618176" y="291856"/>
                        <a:pt x="578882" y="291856"/>
                      </a:cubicBez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914126">
                    <a:defRPr/>
                  </a:pPr>
                  <a:endParaRPr lang="en-GB" sz="1799" kern="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</p:grpSp>
        </p:grp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D660EA71-123D-4D0F-B9EF-494ABD4A0A43}"/>
                </a:ext>
              </a:extLst>
            </p:cNvPr>
            <p:cNvSpPr/>
            <p:nvPr/>
          </p:nvSpPr>
          <p:spPr>
            <a:xfrm>
              <a:off x="2150732" y="3363773"/>
              <a:ext cx="2048189" cy="416720"/>
            </a:xfrm>
            <a:prstGeom prst="rect">
              <a:avLst/>
            </a:prstGeom>
            <a:solidFill>
              <a:srgbClr val="682A7B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126">
                <a:defRPr/>
              </a:pPr>
              <a:r>
                <a:rPr lang="en-US" sz="1799" kern="0">
                  <a:solidFill>
                    <a:prstClr val="white"/>
                  </a:solidFill>
                  <a:latin typeface="Calibri" panose="020F0502020204030204"/>
                </a:rPr>
                <a:t>Razor Components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5118086C-6DE8-450B-9FF3-FCD6D50D0844}"/>
                </a:ext>
              </a:extLst>
            </p:cNvPr>
            <p:cNvSpPr/>
            <p:nvPr/>
          </p:nvSpPr>
          <p:spPr>
            <a:xfrm>
              <a:off x="2150732" y="3810237"/>
              <a:ext cx="2048189" cy="290870"/>
            </a:xfrm>
            <a:prstGeom prst="rect">
              <a:avLst/>
            </a:prstGeom>
            <a:solidFill>
              <a:srgbClr val="682A7B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126">
                <a:defRPr/>
              </a:pPr>
              <a:r>
                <a:rPr lang="en-US" sz="1799" kern="0">
                  <a:solidFill>
                    <a:prstClr val="white"/>
                  </a:solidFill>
                  <a:latin typeface="Calibri" panose="020F0502020204030204"/>
                </a:rPr>
                <a:t>.NET</a:t>
              </a: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893E49DB-0E2B-4660-9DE2-D28475ED28A7}"/>
                </a:ext>
              </a:extLst>
            </p:cNvPr>
            <p:cNvSpPr/>
            <p:nvPr/>
          </p:nvSpPr>
          <p:spPr>
            <a:xfrm>
              <a:off x="2150732" y="4135212"/>
              <a:ext cx="2048189" cy="403557"/>
            </a:xfrm>
            <a:prstGeom prst="rect">
              <a:avLst/>
            </a:prstGeom>
            <a:solidFill>
              <a:srgbClr val="654FF0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126">
                <a:defRPr/>
              </a:pPr>
              <a:r>
                <a:rPr lang="en-US" sz="1799" kern="0">
                  <a:solidFill>
                    <a:prstClr val="white"/>
                  </a:solidFill>
                  <a:latin typeface="Calibri" panose="020F0502020204030204"/>
                </a:rPr>
                <a:t>WebAssembly</a:t>
              </a:r>
            </a:p>
          </p:txBody>
        </p:sp>
      </p:grpSp>
      <p:pic>
        <p:nvPicPr>
          <p:cNvPr id="73" name="Graphic 72" descr="Line Arrow: Clockwise curve">
            <a:extLst>
              <a:ext uri="{FF2B5EF4-FFF2-40B4-BE49-F238E27FC236}">
                <a16:creationId xmlns:a16="http://schemas.microsoft.com/office/drawing/2014/main" id="{4E2081DD-422C-4ED2-BACD-126E87B4E6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7617782" flipH="1" flipV="1">
            <a:off x="3053066" y="3964344"/>
            <a:ext cx="351696" cy="575552"/>
          </a:xfrm>
          <a:prstGeom prst="rect">
            <a:avLst/>
          </a:prstGeom>
        </p:spPr>
      </p:pic>
      <p:pic>
        <p:nvPicPr>
          <p:cNvPr id="74" name="Graphic 73" descr="Line Arrow: Clockwise curve">
            <a:extLst>
              <a:ext uri="{FF2B5EF4-FFF2-40B4-BE49-F238E27FC236}">
                <a16:creationId xmlns:a16="http://schemas.microsoft.com/office/drawing/2014/main" id="{B0782A8F-C961-4037-BE7A-7F369F524E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6753512" flipH="1" flipV="1">
            <a:off x="2981530" y="4225663"/>
            <a:ext cx="351696" cy="575552"/>
          </a:xfrm>
          <a:prstGeom prst="rect">
            <a:avLst/>
          </a:prstGeom>
        </p:spPr>
      </p:pic>
      <p:pic>
        <p:nvPicPr>
          <p:cNvPr id="108" name="Graphic 107" descr="Server">
            <a:extLst>
              <a:ext uri="{FF2B5EF4-FFF2-40B4-BE49-F238E27FC236}">
                <a16:creationId xmlns:a16="http://schemas.microsoft.com/office/drawing/2014/main" id="{27CAA8E3-C0C5-478D-88F5-227BC99792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29569" y="1982263"/>
            <a:ext cx="3531419" cy="3309594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0425F2E1-69D0-4E59-B900-E630CDEE9FAE}"/>
              </a:ext>
            </a:extLst>
          </p:cNvPr>
          <p:cNvGrpSpPr/>
          <p:nvPr/>
        </p:nvGrpSpPr>
        <p:grpSpPr>
          <a:xfrm>
            <a:off x="5333156" y="3055886"/>
            <a:ext cx="3755163" cy="2790457"/>
            <a:chOff x="5624219" y="3540444"/>
            <a:chExt cx="3094572" cy="2059862"/>
          </a:xfrm>
        </p:grpSpPr>
        <p:pic>
          <p:nvPicPr>
            <p:cNvPr id="109" name="Picture 108">
              <a:extLst>
                <a:ext uri="{FF2B5EF4-FFF2-40B4-BE49-F238E27FC236}">
                  <a16:creationId xmlns:a16="http://schemas.microsoft.com/office/drawing/2014/main" id="{208E1CEA-ADD8-406B-9D3D-6D10D9F1EDE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624219" y="3540444"/>
              <a:ext cx="3094572" cy="2059862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27000"/>
                </a:prstClr>
              </a:outerShdw>
            </a:effectLst>
          </p:spPr>
        </p:pic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3D50AC14-2B18-4A12-B2F9-CA0DD5D2B729}"/>
                </a:ext>
              </a:extLst>
            </p:cNvPr>
            <p:cNvSpPr/>
            <p:nvPr/>
          </p:nvSpPr>
          <p:spPr>
            <a:xfrm>
              <a:off x="5738938" y="3744180"/>
              <a:ext cx="2842612" cy="1718116"/>
            </a:xfrm>
            <a:custGeom>
              <a:avLst/>
              <a:gdLst>
                <a:gd name="connsiteX0" fmla="*/ 103761 w 3819727"/>
                <a:gd name="connsiteY0" fmla="*/ 2075234 h 2308698"/>
                <a:gd name="connsiteX1" fmla="*/ 103761 w 3819727"/>
                <a:gd name="connsiteY1" fmla="*/ 2075234 h 2308698"/>
                <a:gd name="connsiteX2" fmla="*/ 103761 w 3819727"/>
                <a:gd name="connsiteY2" fmla="*/ 2010383 h 2308698"/>
                <a:gd name="connsiteX3" fmla="*/ 0 w 3819727"/>
                <a:gd name="connsiteY3" fmla="*/ 1504545 h 2308698"/>
                <a:gd name="connsiteX4" fmla="*/ 194553 w 3819727"/>
                <a:gd name="connsiteY4" fmla="*/ 1089498 h 2308698"/>
                <a:gd name="connsiteX5" fmla="*/ 810638 w 3819727"/>
                <a:gd name="connsiteY5" fmla="*/ 1005191 h 2308698"/>
                <a:gd name="connsiteX6" fmla="*/ 966281 w 3819727"/>
                <a:gd name="connsiteY6" fmla="*/ 603115 h 2308698"/>
                <a:gd name="connsiteX7" fmla="*/ 1420238 w 3819727"/>
                <a:gd name="connsiteY7" fmla="*/ 434502 h 2308698"/>
                <a:gd name="connsiteX8" fmla="*/ 1562910 w 3819727"/>
                <a:gd name="connsiteY8" fmla="*/ 505838 h 2308698"/>
                <a:gd name="connsiteX9" fmla="*/ 2016868 w 3819727"/>
                <a:gd name="connsiteY9" fmla="*/ 0 h 2308698"/>
                <a:gd name="connsiteX10" fmla="*/ 2808051 w 3819727"/>
                <a:gd name="connsiteY10" fmla="*/ 32425 h 2308698"/>
                <a:gd name="connsiteX11" fmla="*/ 3197157 w 3819727"/>
                <a:gd name="connsiteY11" fmla="*/ 499353 h 2308698"/>
                <a:gd name="connsiteX12" fmla="*/ 3281464 w 3819727"/>
                <a:gd name="connsiteY12" fmla="*/ 1024647 h 2308698"/>
                <a:gd name="connsiteX13" fmla="*/ 3709481 w 3819727"/>
                <a:gd name="connsiteY13" fmla="*/ 1238655 h 2308698"/>
                <a:gd name="connsiteX14" fmla="*/ 3819727 w 3819727"/>
                <a:gd name="connsiteY14" fmla="*/ 1614791 h 2308698"/>
                <a:gd name="connsiteX15" fmla="*/ 3631659 w 3819727"/>
                <a:gd name="connsiteY15" fmla="*/ 2068749 h 2308698"/>
                <a:gd name="connsiteX16" fmla="*/ 2866417 w 3819727"/>
                <a:gd name="connsiteY16" fmla="*/ 2308698 h 2308698"/>
                <a:gd name="connsiteX17" fmla="*/ 350195 w 3819727"/>
                <a:gd name="connsiteY17" fmla="*/ 2276272 h 2308698"/>
                <a:gd name="connsiteX18" fmla="*/ 103761 w 3819727"/>
                <a:gd name="connsiteY18" fmla="*/ 2075234 h 2308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819727" h="2308698">
                  <a:moveTo>
                    <a:pt x="103761" y="2075234"/>
                  </a:moveTo>
                  <a:lnTo>
                    <a:pt x="103761" y="2075234"/>
                  </a:lnTo>
                  <a:lnTo>
                    <a:pt x="103761" y="2010383"/>
                  </a:lnTo>
                  <a:lnTo>
                    <a:pt x="0" y="1504545"/>
                  </a:lnTo>
                  <a:lnTo>
                    <a:pt x="194553" y="1089498"/>
                  </a:lnTo>
                  <a:lnTo>
                    <a:pt x="810638" y="1005191"/>
                  </a:lnTo>
                  <a:lnTo>
                    <a:pt x="966281" y="603115"/>
                  </a:lnTo>
                  <a:lnTo>
                    <a:pt x="1420238" y="434502"/>
                  </a:lnTo>
                  <a:lnTo>
                    <a:pt x="1562910" y="505838"/>
                  </a:lnTo>
                  <a:lnTo>
                    <a:pt x="2016868" y="0"/>
                  </a:lnTo>
                  <a:lnTo>
                    <a:pt x="2808051" y="32425"/>
                  </a:lnTo>
                  <a:lnTo>
                    <a:pt x="3197157" y="499353"/>
                  </a:lnTo>
                  <a:lnTo>
                    <a:pt x="3281464" y="1024647"/>
                  </a:lnTo>
                  <a:lnTo>
                    <a:pt x="3709481" y="1238655"/>
                  </a:lnTo>
                  <a:lnTo>
                    <a:pt x="3819727" y="1614791"/>
                  </a:lnTo>
                  <a:lnTo>
                    <a:pt x="3631659" y="2068749"/>
                  </a:lnTo>
                  <a:lnTo>
                    <a:pt x="2866417" y="2308698"/>
                  </a:lnTo>
                  <a:lnTo>
                    <a:pt x="350195" y="2276272"/>
                  </a:lnTo>
                  <a:lnTo>
                    <a:pt x="103761" y="2075234"/>
                  </a:lnTo>
                  <a:close/>
                </a:path>
              </a:pathLst>
            </a:cu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GB" sz="1799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4C3F4D7F-CA80-4F5B-A986-A150ABC25F8F}"/>
              </a:ext>
            </a:extLst>
          </p:cNvPr>
          <p:cNvGrpSpPr/>
          <p:nvPr/>
        </p:nvGrpSpPr>
        <p:grpSpPr>
          <a:xfrm>
            <a:off x="9774312" y="2326145"/>
            <a:ext cx="1949975" cy="3363403"/>
            <a:chOff x="7698994" y="1757819"/>
            <a:chExt cx="1950483" cy="3364279"/>
          </a:xfrm>
        </p:grpSpPr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B15AD6AA-8E91-4F25-8EFA-A0622CA043EC}"/>
                </a:ext>
              </a:extLst>
            </p:cNvPr>
            <p:cNvGrpSpPr/>
            <p:nvPr/>
          </p:nvGrpSpPr>
          <p:grpSpPr>
            <a:xfrm>
              <a:off x="7698994" y="1757819"/>
              <a:ext cx="1950483" cy="3364279"/>
              <a:chOff x="6763968" y="1188192"/>
              <a:chExt cx="3257666" cy="4202149"/>
            </a:xfrm>
          </p:grpSpPr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8C831615-EFD2-42EB-BB0B-4B64777CB17C}"/>
                  </a:ext>
                </a:extLst>
              </p:cNvPr>
              <p:cNvSpPr/>
              <p:nvPr/>
            </p:nvSpPr>
            <p:spPr>
              <a:xfrm>
                <a:off x="6763968" y="1195735"/>
                <a:ext cx="3256460" cy="4194606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2032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algn="ctr">
                  <a:defRPr/>
                </a:pPr>
                <a:endParaRPr lang="en-GB" sz="1799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B65A9D25-1DE2-4EF7-8A83-70F4183E3DDE}"/>
                  </a:ext>
                </a:extLst>
              </p:cNvPr>
              <p:cNvSpPr/>
              <p:nvPr/>
            </p:nvSpPr>
            <p:spPr>
              <a:xfrm>
                <a:off x="6763968" y="1190113"/>
                <a:ext cx="3256460" cy="1004505"/>
              </a:xfrm>
              <a:prstGeom prst="rect">
                <a:avLst/>
              </a:prstGeom>
              <a:solidFill>
                <a:sysClr val="window" lastClr="FFFFFF">
                  <a:lumMod val="65000"/>
                </a:sys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GB" sz="1799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116" name="Rectangle 115">
                <a:extLst>
                  <a:ext uri="{FF2B5EF4-FFF2-40B4-BE49-F238E27FC236}">
                    <a16:creationId xmlns:a16="http://schemas.microsoft.com/office/drawing/2014/main" id="{611624F9-005A-4E2E-9D9A-5CF127DD6261}"/>
                  </a:ext>
                </a:extLst>
              </p:cNvPr>
              <p:cNvSpPr/>
              <p:nvPr/>
            </p:nvSpPr>
            <p:spPr>
              <a:xfrm>
                <a:off x="7263315" y="1573392"/>
                <a:ext cx="2297263" cy="418165"/>
              </a:xfrm>
              <a:prstGeom prst="rect">
                <a:avLst/>
              </a:prstGeom>
              <a:solidFill>
                <a:sysClr val="window" lastClr="FFFFFF">
                  <a:lumMod val="95000"/>
                </a:sys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>
                  <a:defRPr/>
                </a:pPr>
                <a:r>
                  <a:rPr lang="en-GB" sz="1999" b="1" kern="0">
                    <a:solidFill>
                      <a:prstClr val="white">
                        <a:lumMod val="65000"/>
                      </a:prstClr>
                    </a:solidFill>
                    <a:latin typeface="Consolas" panose="020B0609020204030204" pitchFamily="49" charset="0"/>
                  </a:rPr>
                  <a:t>https...</a:t>
                </a:r>
              </a:p>
            </p:txBody>
          </p:sp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756AF8CA-4173-4416-8C82-A4C170672F09}"/>
                  </a:ext>
                </a:extLst>
              </p:cNvPr>
              <p:cNvSpPr/>
              <p:nvPr/>
            </p:nvSpPr>
            <p:spPr>
              <a:xfrm>
                <a:off x="9625114" y="1188192"/>
                <a:ext cx="396520" cy="278268"/>
              </a:xfrm>
              <a:prstGeom prst="rect">
                <a:avLst/>
              </a:prstGeom>
              <a:solidFill>
                <a:srgbClr val="C000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GB" sz="1799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id="{A5A609AB-55B3-4BE9-AEED-1C867C4272F4}"/>
                  </a:ext>
                </a:extLst>
              </p:cNvPr>
              <p:cNvSpPr/>
              <p:nvPr/>
            </p:nvSpPr>
            <p:spPr>
              <a:xfrm>
                <a:off x="9164059" y="1188192"/>
                <a:ext cx="396520" cy="278268"/>
              </a:xfrm>
              <a:prstGeom prst="rect">
                <a:avLst/>
              </a:prstGeom>
              <a:solidFill>
                <a:sysClr val="windowText" lastClr="000000">
                  <a:lumMod val="65000"/>
                  <a:lumOff val="35000"/>
                </a:sys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GB" sz="1799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F413A09F-616B-45D8-AC43-F72452AB91C1}"/>
                  </a:ext>
                </a:extLst>
              </p:cNvPr>
              <p:cNvSpPr/>
              <p:nvPr/>
            </p:nvSpPr>
            <p:spPr>
              <a:xfrm>
                <a:off x="8702217" y="1188192"/>
                <a:ext cx="396520" cy="278268"/>
              </a:xfrm>
              <a:prstGeom prst="rect">
                <a:avLst/>
              </a:prstGeom>
              <a:solidFill>
                <a:sysClr val="windowText" lastClr="000000">
                  <a:lumMod val="65000"/>
                  <a:lumOff val="35000"/>
                </a:sys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GB" sz="1799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120" name="Isosceles Triangle 119">
                <a:extLst>
                  <a:ext uri="{FF2B5EF4-FFF2-40B4-BE49-F238E27FC236}">
                    <a16:creationId xmlns:a16="http://schemas.microsoft.com/office/drawing/2014/main" id="{C4139E99-0778-4675-8FD9-D423B547A1CD}"/>
                  </a:ext>
                </a:extLst>
              </p:cNvPr>
              <p:cNvSpPr/>
              <p:nvPr/>
            </p:nvSpPr>
            <p:spPr>
              <a:xfrm rot="16200000">
                <a:off x="6876308" y="1698472"/>
                <a:ext cx="255155" cy="159346"/>
              </a:xfrm>
              <a:prstGeom prst="triangle">
                <a:avLst/>
              </a:prstGeom>
              <a:solidFill>
                <a:sysClr val="windowText" lastClr="000000">
                  <a:lumMod val="75000"/>
                  <a:lumOff val="25000"/>
                </a:sys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GB" sz="1799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cxnSp>
            <p:nvCxnSpPr>
              <p:cNvPr id="121" name="Straight Connector 120">
                <a:extLst>
                  <a:ext uri="{FF2B5EF4-FFF2-40B4-BE49-F238E27FC236}">
                    <a16:creationId xmlns:a16="http://schemas.microsoft.com/office/drawing/2014/main" id="{77D3EB8A-2026-400B-9C42-A6ABBC7AAD2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639983" y="1650941"/>
                <a:ext cx="278937" cy="0"/>
              </a:xfrm>
              <a:prstGeom prst="line">
                <a:avLst/>
              </a:prstGeom>
              <a:noFill/>
              <a:ln w="41275" cap="flat" cmpd="sng" algn="ctr">
                <a:solidFill>
                  <a:sysClr val="windowText" lastClr="000000">
                    <a:lumMod val="65000"/>
                    <a:lumOff val="35000"/>
                  </a:sysClr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0AB293B2-2792-4A89-9CF3-DFAB84D86B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639983" y="1910737"/>
                <a:ext cx="278937" cy="0"/>
              </a:xfrm>
              <a:prstGeom prst="line">
                <a:avLst/>
              </a:prstGeom>
              <a:noFill/>
              <a:ln w="41275" cap="flat" cmpd="sng" algn="ctr">
                <a:solidFill>
                  <a:sysClr val="windowText" lastClr="000000">
                    <a:lumMod val="65000"/>
                    <a:lumOff val="35000"/>
                  </a:sysClr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123" name="Straight Connector 122">
                <a:extLst>
                  <a:ext uri="{FF2B5EF4-FFF2-40B4-BE49-F238E27FC236}">
                    <a16:creationId xmlns:a16="http://schemas.microsoft.com/office/drawing/2014/main" id="{CFB24E4C-E8FB-48FE-97DA-CD91DCAC62C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639983" y="1780411"/>
                <a:ext cx="278937" cy="0"/>
              </a:xfrm>
              <a:prstGeom prst="line">
                <a:avLst/>
              </a:prstGeom>
              <a:noFill/>
              <a:ln w="41275" cap="flat" cmpd="sng" algn="ctr">
                <a:solidFill>
                  <a:sysClr val="windowText" lastClr="000000">
                    <a:lumMod val="65000"/>
                    <a:lumOff val="35000"/>
                  </a:sysClr>
                </a:solidFill>
                <a:prstDash val="solid"/>
                <a:miter lim="800000"/>
              </a:ln>
              <a:effectLst/>
            </p:spPr>
          </p:cxnSp>
          <p:grpSp>
            <p:nvGrpSpPr>
              <p:cNvPr id="124" name="Group 123">
                <a:extLst>
                  <a:ext uri="{FF2B5EF4-FFF2-40B4-BE49-F238E27FC236}">
                    <a16:creationId xmlns:a16="http://schemas.microsoft.com/office/drawing/2014/main" id="{5DA20A19-B53A-4F1F-9CE4-653D93B72E81}"/>
                  </a:ext>
                </a:extLst>
              </p:cNvPr>
              <p:cNvGrpSpPr/>
              <p:nvPr/>
            </p:nvGrpSpPr>
            <p:grpSpPr>
              <a:xfrm>
                <a:off x="9745492" y="1259858"/>
                <a:ext cx="166801" cy="125053"/>
                <a:chOff x="6250177" y="1290073"/>
                <a:chExt cx="96832" cy="54279"/>
              </a:xfrm>
            </p:grpSpPr>
            <p:cxnSp>
              <p:nvCxnSpPr>
                <p:cNvPr id="131" name="Straight Connector 130">
                  <a:extLst>
                    <a:ext uri="{FF2B5EF4-FFF2-40B4-BE49-F238E27FC236}">
                      <a16:creationId xmlns:a16="http://schemas.microsoft.com/office/drawing/2014/main" id="{DBF67F3B-995D-4C2F-AFDE-2EFB3558400D}"/>
                    </a:ext>
                  </a:extLst>
                </p:cNvPr>
                <p:cNvCxnSpPr/>
                <p:nvPr/>
              </p:nvCxnSpPr>
              <p:spPr>
                <a:xfrm>
                  <a:off x="6250307" y="1290078"/>
                  <a:ext cx="96702" cy="54274"/>
                </a:xfrm>
                <a:prstGeom prst="line">
                  <a:avLst/>
                </a:prstGeom>
                <a:noFill/>
                <a:ln w="25400" cap="flat" cmpd="sng" algn="ctr">
                  <a:solidFill>
                    <a:sysClr val="window" lastClr="FFFFFF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132" name="Straight Connector 131">
                  <a:extLst>
                    <a:ext uri="{FF2B5EF4-FFF2-40B4-BE49-F238E27FC236}">
                      <a16:creationId xmlns:a16="http://schemas.microsoft.com/office/drawing/2014/main" id="{3B57B947-6743-4FB3-9F13-29C6019A60C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250177" y="1290073"/>
                  <a:ext cx="96702" cy="54274"/>
                </a:xfrm>
                <a:prstGeom prst="line">
                  <a:avLst/>
                </a:prstGeom>
                <a:noFill/>
                <a:ln w="25400" cap="flat" cmpd="sng" algn="ctr">
                  <a:solidFill>
                    <a:sysClr val="window" lastClr="FFFFFF"/>
                  </a:solidFill>
                  <a:prstDash val="solid"/>
                  <a:miter lim="800000"/>
                </a:ln>
                <a:effectLst/>
              </p:spPr>
            </p:cxnSp>
          </p:grpSp>
          <p:cxnSp>
            <p:nvCxnSpPr>
              <p:cNvPr id="125" name="Straight Connector 124">
                <a:extLst>
                  <a:ext uri="{FF2B5EF4-FFF2-40B4-BE49-F238E27FC236}">
                    <a16:creationId xmlns:a16="http://schemas.microsoft.com/office/drawing/2014/main" id="{33D7AB6A-9D2D-4D83-B4C5-6336980C1AC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91682" y="1393459"/>
                <a:ext cx="217560" cy="0"/>
              </a:xfrm>
              <a:prstGeom prst="line">
                <a:avLst/>
              </a:prstGeom>
              <a:noFill/>
              <a:ln w="254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</p:cxnSp>
          <p:grpSp>
            <p:nvGrpSpPr>
              <p:cNvPr id="126" name="Group 125">
                <a:extLst>
                  <a:ext uri="{FF2B5EF4-FFF2-40B4-BE49-F238E27FC236}">
                    <a16:creationId xmlns:a16="http://schemas.microsoft.com/office/drawing/2014/main" id="{1B65B358-3458-4118-9BAB-41E51FEAECC0}"/>
                  </a:ext>
                </a:extLst>
              </p:cNvPr>
              <p:cNvGrpSpPr/>
              <p:nvPr/>
            </p:nvGrpSpPr>
            <p:grpSpPr>
              <a:xfrm>
                <a:off x="9260184" y="1260021"/>
                <a:ext cx="198355" cy="120716"/>
                <a:chOff x="5770527" y="1244809"/>
                <a:chExt cx="126354" cy="56133"/>
              </a:xfrm>
            </p:grpSpPr>
            <p:cxnSp>
              <p:nvCxnSpPr>
                <p:cNvPr id="127" name="Straight Connector 126">
                  <a:extLst>
                    <a:ext uri="{FF2B5EF4-FFF2-40B4-BE49-F238E27FC236}">
                      <a16:creationId xmlns:a16="http://schemas.microsoft.com/office/drawing/2014/main" id="{4BA67724-8598-45BE-885E-13640BC4AF7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70527" y="1300942"/>
                  <a:ext cx="126293" cy="0"/>
                </a:xfrm>
                <a:prstGeom prst="line">
                  <a:avLst/>
                </a:prstGeom>
                <a:noFill/>
                <a:ln w="25400" cap="flat" cmpd="sng" algn="ctr">
                  <a:solidFill>
                    <a:sysClr val="window" lastClr="FFFFFF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128" name="Straight Connector 127">
                  <a:extLst>
                    <a:ext uri="{FF2B5EF4-FFF2-40B4-BE49-F238E27FC236}">
                      <a16:creationId xmlns:a16="http://schemas.microsoft.com/office/drawing/2014/main" id="{F46B67FC-8DEB-4FE7-99ED-B424478F8DD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70583" y="1245205"/>
                  <a:ext cx="126298" cy="0"/>
                </a:xfrm>
                <a:prstGeom prst="line">
                  <a:avLst/>
                </a:prstGeom>
                <a:noFill/>
                <a:ln w="25400" cap="flat" cmpd="sng" algn="ctr">
                  <a:solidFill>
                    <a:sysClr val="window" lastClr="FFFFFF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129" name="Straight Connector 128">
                  <a:extLst>
                    <a:ext uri="{FF2B5EF4-FFF2-40B4-BE49-F238E27FC236}">
                      <a16:creationId xmlns:a16="http://schemas.microsoft.com/office/drawing/2014/main" id="{79F52A67-2AB2-490B-842A-432607A5DD4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94816" y="1244809"/>
                  <a:ext cx="0" cy="54274"/>
                </a:xfrm>
                <a:prstGeom prst="line">
                  <a:avLst/>
                </a:prstGeom>
                <a:noFill/>
                <a:ln w="25400" cap="flat" cmpd="sng" algn="ctr">
                  <a:solidFill>
                    <a:sysClr val="window" lastClr="FFFFFF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130" name="Straight Connector 129">
                  <a:extLst>
                    <a:ext uri="{FF2B5EF4-FFF2-40B4-BE49-F238E27FC236}">
                      <a16:creationId xmlns:a16="http://schemas.microsoft.com/office/drawing/2014/main" id="{DF84FBE0-9452-434E-9306-F1C670744C3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73407" y="1244817"/>
                  <a:ext cx="0" cy="54274"/>
                </a:xfrm>
                <a:prstGeom prst="line">
                  <a:avLst/>
                </a:prstGeom>
                <a:noFill/>
                <a:ln w="25400" cap="flat" cmpd="sng" algn="ctr">
                  <a:solidFill>
                    <a:sysClr val="window" lastClr="FFFFFF"/>
                  </a:solidFill>
                  <a:prstDash val="solid"/>
                  <a:miter lim="800000"/>
                </a:ln>
                <a:effectLst/>
              </p:spPr>
            </p:cxnSp>
          </p:grpSp>
        </p:grp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DFC31141-5D79-4E82-84AE-17DB38192352}"/>
                </a:ext>
              </a:extLst>
            </p:cNvPr>
            <p:cNvSpPr/>
            <p:nvPr/>
          </p:nvSpPr>
          <p:spPr>
            <a:xfrm>
              <a:off x="8193032" y="3732363"/>
              <a:ext cx="982555" cy="584775"/>
            </a:xfrm>
            <a:prstGeom prst="rect">
              <a:avLst/>
            </a:prstGeom>
            <a:solidFill>
              <a:srgbClr val="E2C200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GB" sz="3199" b="1">
                  <a:solidFill>
                    <a:prstClr val="black">
                      <a:lumMod val="65000"/>
                      <a:lumOff val="35000"/>
                    </a:prstClr>
                  </a:solidFill>
                  <a:latin typeface="Consolas" panose="020B0609020204030204" pitchFamily="49" charset="0"/>
                </a:rPr>
                <a:t>DOM</a:t>
              </a:r>
              <a:endParaRPr lang="en-GB" sz="3199">
                <a:solidFill>
                  <a:prstClr val="black">
                    <a:lumMod val="65000"/>
                    <a:lumOff val="35000"/>
                  </a:prstClr>
                </a:solidFill>
                <a:latin typeface="Calibri" panose="020F0502020204030204"/>
              </a:endParaRPr>
            </a:p>
          </p:txBody>
        </p:sp>
      </p:grpSp>
      <p:sp>
        <p:nvSpPr>
          <p:cNvPr id="135" name="TextBox 134">
            <a:extLst>
              <a:ext uri="{FF2B5EF4-FFF2-40B4-BE49-F238E27FC236}">
                <a16:creationId xmlns:a16="http://schemas.microsoft.com/office/drawing/2014/main" id="{000C837E-6F01-4B69-A6B9-73E443E982A2}"/>
              </a:ext>
            </a:extLst>
          </p:cNvPr>
          <p:cNvSpPr txBox="1"/>
          <p:nvPr/>
        </p:nvSpPr>
        <p:spPr>
          <a:xfrm>
            <a:off x="6321206" y="3699534"/>
            <a:ext cx="2065284" cy="461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99" b="1">
                <a:solidFill>
                  <a:prstClr val="black"/>
                </a:solidFill>
                <a:latin typeface="+mj-lt"/>
              </a:rPr>
              <a:t>ASP.NET Core</a:t>
            </a:r>
          </a:p>
        </p:txBody>
      </p:sp>
      <p:pic>
        <p:nvPicPr>
          <p:cNvPr id="136" name="Graphic 135" descr="Line Arrow: Clockwise curve">
            <a:extLst>
              <a:ext uri="{FF2B5EF4-FFF2-40B4-BE49-F238E27FC236}">
                <a16:creationId xmlns:a16="http://schemas.microsoft.com/office/drawing/2014/main" id="{AEE7D39D-884C-4DC0-8557-489E4F2146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7097434">
            <a:off x="8920324" y="4082935"/>
            <a:ext cx="911628" cy="1491873"/>
          </a:xfrm>
          <a:prstGeom prst="rect">
            <a:avLst/>
          </a:prstGeom>
          <a:effectLst/>
        </p:spPr>
      </p:pic>
      <p:pic>
        <p:nvPicPr>
          <p:cNvPr id="137" name="Graphic 136" descr="Line Arrow: Clockwise curve">
            <a:extLst>
              <a:ext uri="{FF2B5EF4-FFF2-40B4-BE49-F238E27FC236}">
                <a16:creationId xmlns:a16="http://schemas.microsoft.com/office/drawing/2014/main" id="{7893083A-0448-4A22-BFBB-5111F89B01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7097434" flipH="1" flipV="1">
            <a:off x="8956539" y="3639796"/>
            <a:ext cx="911627" cy="1491873"/>
          </a:xfrm>
          <a:prstGeom prst="rect">
            <a:avLst/>
          </a:prstGeom>
          <a:effectLst/>
        </p:spPr>
      </p:pic>
      <p:sp>
        <p:nvSpPr>
          <p:cNvPr id="138" name="TextBox 137">
            <a:extLst>
              <a:ext uri="{FF2B5EF4-FFF2-40B4-BE49-F238E27FC236}">
                <a16:creationId xmlns:a16="http://schemas.microsoft.com/office/drawing/2014/main" id="{1224A91F-626B-4095-9AF2-52376EA424E7}"/>
              </a:ext>
            </a:extLst>
          </p:cNvPr>
          <p:cNvSpPr txBox="1"/>
          <p:nvPr/>
        </p:nvSpPr>
        <p:spPr>
          <a:xfrm>
            <a:off x="8971481" y="4407940"/>
            <a:ext cx="881743" cy="3692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99">
                <a:latin typeface="Calibri" panose="020F0502020204030204"/>
              </a:rPr>
              <a:t>SignalR</a:t>
            </a:r>
          </a:p>
        </p:txBody>
      </p: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68C40236-2930-4B45-B64D-4D460FDD06CA}"/>
              </a:ext>
            </a:extLst>
          </p:cNvPr>
          <p:cNvCxnSpPr/>
          <p:nvPr/>
        </p:nvCxnSpPr>
        <p:spPr>
          <a:xfrm>
            <a:off x="4988628" y="1594148"/>
            <a:ext cx="0" cy="4740582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TextBox 140">
            <a:extLst>
              <a:ext uri="{FF2B5EF4-FFF2-40B4-BE49-F238E27FC236}">
                <a16:creationId xmlns:a16="http://schemas.microsoft.com/office/drawing/2014/main" id="{747004C3-FFE7-4729-AE30-10D43596B11F}"/>
              </a:ext>
            </a:extLst>
          </p:cNvPr>
          <p:cNvSpPr txBox="1"/>
          <p:nvPr/>
        </p:nvSpPr>
        <p:spPr>
          <a:xfrm>
            <a:off x="1355279" y="1291594"/>
            <a:ext cx="2040732" cy="738344"/>
          </a:xfrm>
          <a:prstGeom prst="rect">
            <a:avLst/>
          </a:prstGeom>
          <a:noFill/>
        </p:spPr>
        <p:txBody>
          <a:bodyPr wrap="none" lIns="182832" tIns="146266" rIns="182832" bIns="146266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199" spc="-10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Client-side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0D27C2E0-E635-4952-A763-09DF24A02498}"/>
              </a:ext>
            </a:extLst>
          </p:cNvPr>
          <p:cNvSpPr txBox="1"/>
          <p:nvPr/>
        </p:nvSpPr>
        <p:spPr>
          <a:xfrm>
            <a:off x="7403946" y="1291594"/>
            <a:ext cx="2144900" cy="738344"/>
          </a:xfrm>
          <a:prstGeom prst="rect">
            <a:avLst/>
          </a:prstGeom>
          <a:noFill/>
        </p:spPr>
        <p:txBody>
          <a:bodyPr wrap="none" lIns="182832" tIns="146266" rIns="182832" bIns="146266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199" spc="-10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Server-side</a:t>
            </a: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0B9CD836-6997-4F72-8905-1098A8E0CB22}"/>
              </a:ext>
            </a:extLst>
          </p:cNvPr>
          <p:cNvGrpSpPr/>
          <p:nvPr/>
        </p:nvGrpSpPr>
        <p:grpSpPr>
          <a:xfrm>
            <a:off x="6154556" y="4181451"/>
            <a:ext cx="2259132" cy="1453592"/>
            <a:chOff x="2044967" y="2752181"/>
            <a:chExt cx="2259720" cy="1453971"/>
          </a:xfrm>
        </p:grpSpPr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E3AB6488-3E31-45AD-A6C5-42A1900F88A0}"/>
                </a:ext>
              </a:extLst>
            </p:cNvPr>
            <p:cNvGrpSpPr/>
            <p:nvPr/>
          </p:nvGrpSpPr>
          <p:grpSpPr>
            <a:xfrm>
              <a:off x="2044967" y="2752181"/>
              <a:ext cx="2259720" cy="1453971"/>
              <a:chOff x="784337" y="2272787"/>
              <a:chExt cx="2259720" cy="1453971"/>
            </a:xfrm>
          </p:grpSpPr>
          <p:sp>
            <p:nvSpPr>
              <p:cNvPr id="81" name="Rectangle: Rounded Corners 80">
                <a:extLst>
                  <a:ext uri="{FF2B5EF4-FFF2-40B4-BE49-F238E27FC236}">
                    <a16:creationId xmlns:a16="http://schemas.microsoft.com/office/drawing/2014/main" id="{113629AD-D1DA-449B-90F6-A0800006048E}"/>
                  </a:ext>
                </a:extLst>
              </p:cNvPr>
              <p:cNvSpPr/>
              <p:nvPr/>
            </p:nvSpPr>
            <p:spPr>
              <a:xfrm>
                <a:off x="784337" y="2272787"/>
                <a:ext cx="2259720" cy="1453971"/>
              </a:xfrm>
              <a:prstGeom prst="roundRect">
                <a:avLst>
                  <a:gd name="adj" fmla="val 6024"/>
                </a:avLst>
              </a:prstGeom>
              <a:solidFill>
                <a:sysClr val="window" lastClr="FFFFFF">
                  <a:lumMod val="85000"/>
                </a:sys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4126">
                  <a:defRPr/>
                </a:pPr>
                <a:endParaRPr lang="en-GB" sz="1799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grpSp>
            <p:nvGrpSpPr>
              <p:cNvPr id="82" name="Group 81">
                <a:extLst>
                  <a:ext uri="{FF2B5EF4-FFF2-40B4-BE49-F238E27FC236}">
                    <a16:creationId xmlns:a16="http://schemas.microsoft.com/office/drawing/2014/main" id="{F804680F-4D0C-4D23-865E-BE564387B7E8}"/>
                  </a:ext>
                </a:extLst>
              </p:cNvPr>
              <p:cNvGrpSpPr/>
              <p:nvPr/>
            </p:nvGrpSpPr>
            <p:grpSpPr>
              <a:xfrm>
                <a:off x="1204474" y="2411592"/>
                <a:ext cx="1442545" cy="339191"/>
                <a:chOff x="977953" y="2433131"/>
                <a:chExt cx="6182954" cy="1453829"/>
              </a:xfrm>
              <a:solidFill>
                <a:sysClr val="windowText" lastClr="000000"/>
              </a:solidFill>
              <a:effectLst/>
            </p:grpSpPr>
            <p:sp>
              <p:nvSpPr>
                <p:cNvPr id="83" name="Freeform: Shape 82">
                  <a:extLst>
                    <a:ext uri="{FF2B5EF4-FFF2-40B4-BE49-F238E27FC236}">
                      <a16:creationId xmlns:a16="http://schemas.microsoft.com/office/drawing/2014/main" id="{A9BEB48C-B304-4BD2-9BDB-CEF0A84E0489}"/>
                    </a:ext>
                  </a:extLst>
                </p:cNvPr>
                <p:cNvSpPr/>
                <p:nvPr/>
              </p:nvSpPr>
              <p:spPr>
                <a:xfrm>
                  <a:off x="2256408" y="2433131"/>
                  <a:ext cx="290494" cy="14524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0494" h="1452467">
                      <a:moveTo>
                        <a:pt x="0" y="0"/>
                      </a:moveTo>
                      <a:lnTo>
                        <a:pt x="290494" y="0"/>
                      </a:lnTo>
                      <a:lnTo>
                        <a:pt x="290494" y="1452467"/>
                      </a:lnTo>
                      <a:lnTo>
                        <a:pt x="0" y="145246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914126">
                    <a:defRPr/>
                  </a:pPr>
                  <a:endParaRPr lang="en-GB" sz="1799" kern="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84" name="Freeform: Shape 83">
                  <a:extLst>
                    <a:ext uri="{FF2B5EF4-FFF2-40B4-BE49-F238E27FC236}">
                      <a16:creationId xmlns:a16="http://schemas.microsoft.com/office/drawing/2014/main" id="{07CE2548-04A9-4E6C-8E72-3A2372B267BE}"/>
                    </a:ext>
                  </a:extLst>
                </p:cNvPr>
                <p:cNvSpPr/>
                <p:nvPr/>
              </p:nvSpPr>
              <p:spPr>
                <a:xfrm>
                  <a:off x="977953" y="2435236"/>
                  <a:ext cx="1159869" cy="14503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9869" h="1450362">
                      <a:moveTo>
                        <a:pt x="0" y="0"/>
                      </a:moveTo>
                      <a:lnTo>
                        <a:pt x="290493" y="0"/>
                      </a:lnTo>
                      <a:lnTo>
                        <a:pt x="290493" y="366274"/>
                      </a:lnTo>
                      <a:cubicBezTo>
                        <a:pt x="355047" y="329787"/>
                        <a:pt x="421356" y="306281"/>
                        <a:pt x="489418" y="295756"/>
                      </a:cubicBezTo>
                      <a:cubicBezTo>
                        <a:pt x="557481" y="285231"/>
                        <a:pt x="623789" y="286283"/>
                        <a:pt x="688343" y="298914"/>
                      </a:cubicBezTo>
                      <a:cubicBezTo>
                        <a:pt x="752897" y="311544"/>
                        <a:pt x="813592" y="334348"/>
                        <a:pt x="870428" y="367327"/>
                      </a:cubicBezTo>
                      <a:cubicBezTo>
                        <a:pt x="927264" y="400306"/>
                        <a:pt x="977082" y="441704"/>
                        <a:pt x="1019885" y="491523"/>
                      </a:cubicBezTo>
                      <a:cubicBezTo>
                        <a:pt x="1062687" y="541342"/>
                        <a:pt x="1096718" y="598178"/>
                        <a:pt x="1121978" y="662030"/>
                      </a:cubicBezTo>
                      <a:cubicBezTo>
                        <a:pt x="1147239" y="725883"/>
                        <a:pt x="1159869" y="794998"/>
                        <a:pt x="1159869" y="869375"/>
                      </a:cubicBezTo>
                      <a:cubicBezTo>
                        <a:pt x="1159869" y="949366"/>
                        <a:pt x="1144783" y="1024796"/>
                        <a:pt x="1114611" y="1095666"/>
                      </a:cubicBezTo>
                      <a:cubicBezTo>
                        <a:pt x="1084439" y="1166535"/>
                        <a:pt x="1043040" y="1228282"/>
                        <a:pt x="990414" y="1280908"/>
                      </a:cubicBezTo>
                      <a:cubicBezTo>
                        <a:pt x="937789" y="1333533"/>
                        <a:pt x="876392" y="1374932"/>
                        <a:pt x="806225" y="1405104"/>
                      </a:cubicBezTo>
                      <a:cubicBezTo>
                        <a:pt x="736057" y="1435276"/>
                        <a:pt x="660978" y="1450362"/>
                        <a:pt x="580987" y="1450362"/>
                      </a:cubicBezTo>
                      <a:cubicBezTo>
                        <a:pt x="500996" y="1450362"/>
                        <a:pt x="425566" y="1435276"/>
                        <a:pt x="354697" y="1405104"/>
                      </a:cubicBezTo>
                      <a:cubicBezTo>
                        <a:pt x="283827" y="1374932"/>
                        <a:pt x="222080" y="1333533"/>
                        <a:pt x="169454" y="1280908"/>
                      </a:cubicBezTo>
                      <a:cubicBezTo>
                        <a:pt x="116829" y="1228282"/>
                        <a:pt x="75430" y="1166535"/>
                        <a:pt x="45258" y="1095666"/>
                      </a:cubicBezTo>
                      <a:cubicBezTo>
                        <a:pt x="15086" y="1024796"/>
                        <a:pt x="0" y="949366"/>
                        <a:pt x="0" y="869375"/>
                      </a:cubicBezTo>
                      <a:lnTo>
                        <a:pt x="0" y="0"/>
                      </a:lnTo>
                      <a:close/>
                      <a:moveTo>
                        <a:pt x="580987" y="578882"/>
                      </a:moveTo>
                      <a:cubicBezTo>
                        <a:pt x="540290" y="578882"/>
                        <a:pt x="502399" y="586600"/>
                        <a:pt x="467316" y="602037"/>
                      </a:cubicBezTo>
                      <a:cubicBezTo>
                        <a:pt x="432232" y="617474"/>
                        <a:pt x="401709" y="638173"/>
                        <a:pt x="375747" y="664135"/>
                      </a:cubicBezTo>
                      <a:cubicBezTo>
                        <a:pt x="349785" y="690097"/>
                        <a:pt x="329085" y="720971"/>
                        <a:pt x="313649" y="756756"/>
                      </a:cubicBezTo>
                      <a:cubicBezTo>
                        <a:pt x="298212" y="792542"/>
                        <a:pt x="290493" y="830081"/>
                        <a:pt x="290493" y="869375"/>
                      </a:cubicBezTo>
                      <a:cubicBezTo>
                        <a:pt x="290493" y="910073"/>
                        <a:pt x="298212" y="947963"/>
                        <a:pt x="313649" y="983047"/>
                      </a:cubicBezTo>
                      <a:cubicBezTo>
                        <a:pt x="329085" y="1018130"/>
                        <a:pt x="349785" y="1048653"/>
                        <a:pt x="375747" y="1074615"/>
                      </a:cubicBezTo>
                      <a:cubicBezTo>
                        <a:pt x="401709" y="1100577"/>
                        <a:pt x="432232" y="1121277"/>
                        <a:pt x="467316" y="1136713"/>
                      </a:cubicBezTo>
                      <a:cubicBezTo>
                        <a:pt x="502399" y="1152150"/>
                        <a:pt x="540290" y="1159869"/>
                        <a:pt x="580987" y="1159869"/>
                      </a:cubicBezTo>
                      <a:cubicBezTo>
                        <a:pt x="620281" y="1159869"/>
                        <a:pt x="657470" y="1152150"/>
                        <a:pt x="692553" y="1136713"/>
                      </a:cubicBezTo>
                      <a:cubicBezTo>
                        <a:pt x="727637" y="1121277"/>
                        <a:pt x="758511" y="1100577"/>
                        <a:pt x="785174" y="1074615"/>
                      </a:cubicBezTo>
                      <a:cubicBezTo>
                        <a:pt x="811838" y="1048653"/>
                        <a:pt x="832537" y="1018130"/>
                        <a:pt x="847273" y="983047"/>
                      </a:cubicBezTo>
                      <a:cubicBezTo>
                        <a:pt x="862008" y="947963"/>
                        <a:pt x="869375" y="910073"/>
                        <a:pt x="869375" y="869375"/>
                      </a:cubicBezTo>
                      <a:cubicBezTo>
                        <a:pt x="869375" y="830081"/>
                        <a:pt x="862008" y="792542"/>
                        <a:pt x="847273" y="756756"/>
                      </a:cubicBezTo>
                      <a:cubicBezTo>
                        <a:pt x="832537" y="720971"/>
                        <a:pt x="811838" y="690097"/>
                        <a:pt x="785174" y="664135"/>
                      </a:cubicBezTo>
                      <a:cubicBezTo>
                        <a:pt x="758511" y="638173"/>
                        <a:pt x="727637" y="617474"/>
                        <a:pt x="692553" y="602037"/>
                      </a:cubicBezTo>
                      <a:cubicBezTo>
                        <a:pt x="657470" y="586600"/>
                        <a:pt x="620281" y="578882"/>
                        <a:pt x="580987" y="578882"/>
                      </a:cubicBez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914126">
                    <a:defRPr/>
                  </a:pPr>
                  <a:endParaRPr lang="en-GB" sz="1799" kern="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85" name="Freeform: Shape 84">
                  <a:extLst>
                    <a:ext uri="{FF2B5EF4-FFF2-40B4-BE49-F238E27FC236}">
                      <a16:creationId xmlns:a16="http://schemas.microsoft.com/office/drawing/2014/main" id="{ADD490B0-D851-418E-95FA-9EF39F003FF0}"/>
                    </a:ext>
                  </a:extLst>
                </p:cNvPr>
                <p:cNvSpPr/>
                <p:nvPr/>
              </p:nvSpPr>
              <p:spPr>
                <a:xfrm>
                  <a:off x="6419938" y="2746780"/>
                  <a:ext cx="740969" cy="1138818"/>
                </a:xfrm>
                <a:custGeom>
                  <a:avLst/>
                  <a:gdLst>
                    <a:gd name="connsiteX0" fmla="*/ 452311 w 740969"/>
                    <a:gd name="connsiteY0" fmla="*/ 15642 h 1138818"/>
                    <a:gd name="connsiteX1" fmla="*/ 359571 w 740969"/>
                    <a:gd name="connsiteY1" fmla="*/ 44332 h 1138818"/>
                    <a:gd name="connsiteX2" fmla="*/ 426268 w 740969"/>
                    <a:gd name="connsiteY2" fmla="*/ 21049 h 1138818"/>
                    <a:gd name="connsiteX3" fmla="*/ 467481 w 740969"/>
                    <a:gd name="connsiteY3" fmla="*/ 12492 h 1138818"/>
                    <a:gd name="connsiteX4" fmla="*/ 452311 w 740969"/>
                    <a:gd name="connsiteY4" fmla="*/ 15642 h 1138818"/>
                    <a:gd name="connsiteX5" fmla="*/ 460211 w 740969"/>
                    <a:gd name="connsiteY5" fmla="*/ 13198 h 1138818"/>
                    <a:gd name="connsiteX6" fmla="*/ 580987 w 740969"/>
                    <a:gd name="connsiteY6" fmla="*/ 0 h 1138818"/>
                    <a:gd name="connsiteX7" fmla="*/ 740969 w 740969"/>
                    <a:gd name="connsiteY7" fmla="*/ 0 h 1138818"/>
                    <a:gd name="connsiteX8" fmla="*/ 740969 w 740969"/>
                    <a:gd name="connsiteY8" fmla="*/ 28121 h 1138818"/>
                    <a:gd name="connsiteX9" fmla="*/ 740969 w 740969"/>
                    <a:gd name="connsiteY9" fmla="*/ 290493 h 1138818"/>
                    <a:gd name="connsiteX10" fmla="*/ 580987 w 740969"/>
                    <a:gd name="connsiteY10" fmla="*/ 290493 h 1138818"/>
                    <a:gd name="connsiteX11" fmla="*/ 467315 w 740969"/>
                    <a:gd name="connsiteY11" fmla="*/ 313648 h 1138818"/>
                    <a:gd name="connsiteX12" fmla="*/ 464958 w 740969"/>
                    <a:gd name="connsiteY12" fmla="*/ 314947 h 1138818"/>
                    <a:gd name="connsiteX13" fmla="*/ 464954 w 740969"/>
                    <a:gd name="connsiteY13" fmla="*/ 314948 h 1138818"/>
                    <a:gd name="connsiteX14" fmla="*/ 459713 w 740969"/>
                    <a:gd name="connsiteY14" fmla="*/ 317835 h 1138818"/>
                    <a:gd name="connsiteX15" fmla="*/ 382297 w 740969"/>
                    <a:gd name="connsiteY15" fmla="*/ 370335 h 1138818"/>
                    <a:gd name="connsiteX16" fmla="*/ 375747 w 740969"/>
                    <a:gd name="connsiteY16" fmla="*/ 375746 h 1138818"/>
                    <a:gd name="connsiteX17" fmla="*/ 313648 w 740969"/>
                    <a:gd name="connsiteY17" fmla="*/ 468367 h 1138818"/>
                    <a:gd name="connsiteX18" fmla="*/ 290493 w 740969"/>
                    <a:gd name="connsiteY18" fmla="*/ 580986 h 1138818"/>
                    <a:gd name="connsiteX19" fmla="*/ 290493 w 740969"/>
                    <a:gd name="connsiteY19" fmla="*/ 624778 h 1138818"/>
                    <a:gd name="connsiteX20" fmla="*/ 286283 w 740969"/>
                    <a:gd name="connsiteY20" fmla="*/ 582871 h 1138818"/>
                    <a:gd name="connsiteX21" fmla="*/ 286283 w 740969"/>
                    <a:gd name="connsiteY21" fmla="*/ 582872 h 1138818"/>
                    <a:gd name="connsiteX22" fmla="*/ 290493 w 740969"/>
                    <a:gd name="connsiteY22" fmla="*/ 624779 h 1138818"/>
                    <a:gd name="connsiteX23" fmla="*/ 290493 w 740969"/>
                    <a:gd name="connsiteY23" fmla="*/ 1087903 h 1138818"/>
                    <a:gd name="connsiteX24" fmla="*/ 290493 w 740969"/>
                    <a:gd name="connsiteY24" fmla="*/ 1138818 h 1138818"/>
                    <a:gd name="connsiteX25" fmla="*/ 286283 w 740969"/>
                    <a:gd name="connsiteY25" fmla="*/ 1138818 h 1138818"/>
                    <a:gd name="connsiteX26" fmla="*/ 0 w 740969"/>
                    <a:gd name="connsiteY26" fmla="*/ 1138818 h 1138818"/>
                    <a:gd name="connsiteX27" fmla="*/ 0 w 740969"/>
                    <a:gd name="connsiteY27" fmla="*/ 580987 h 1138818"/>
                    <a:gd name="connsiteX28" fmla="*/ 0 w 740969"/>
                    <a:gd name="connsiteY28" fmla="*/ 539501 h 1138818"/>
                    <a:gd name="connsiteX29" fmla="*/ 7105 w 740969"/>
                    <a:gd name="connsiteY29" fmla="*/ 466306 h 1138818"/>
                    <a:gd name="connsiteX30" fmla="*/ 41048 w 740969"/>
                    <a:gd name="connsiteY30" fmla="*/ 356581 h 1138818"/>
                    <a:gd name="connsiteX31" fmla="*/ 165244 w 740969"/>
                    <a:gd name="connsiteY31" fmla="*/ 171339 h 1138818"/>
                    <a:gd name="connsiteX32" fmla="*/ 251024 w 740969"/>
                    <a:gd name="connsiteY32" fmla="*/ 100821 h 1138818"/>
                    <a:gd name="connsiteX33" fmla="*/ 329572 w 740969"/>
                    <a:gd name="connsiteY33" fmla="*/ 58430 h 1138818"/>
                    <a:gd name="connsiteX34" fmla="*/ 350487 w 740969"/>
                    <a:gd name="connsiteY34" fmla="*/ 47143 h 1138818"/>
                    <a:gd name="connsiteX35" fmla="*/ 359571 w 740969"/>
                    <a:gd name="connsiteY35" fmla="*/ 44333 h 1138818"/>
                    <a:gd name="connsiteX36" fmla="*/ 452311 w 740969"/>
                    <a:gd name="connsiteY36" fmla="*/ 15643 h 1138818"/>
                    <a:gd name="connsiteX37" fmla="*/ 467481 w 740969"/>
                    <a:gd name="connsiteY37" fmla="*/ 12493 h 1138818"/>
                    <a:gd name="connsiteX38" fmla="*/ 502311 w 740969"/>
                    <a:gd name="connsiteY38" fmla="*/ 5262 h 1138818"/>
                    <a:gd name="connsiteX39" fmla="*/ 580987 w 740969"/>
                    <a:gd name="connsiteY39" fmla="*/ 0 h 11388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</a:cxnLst>
                  <a:rect l="l" t="t" r="r" b="b"/>
                  <a:pathLst>
                    <a:path w="740969" h="1138818">
                      <a:moveTo>
                        <a:pt x="452311" y="15642"/>
                      </a:moveTo>
                      <a:lnTo>
                        <a:pt x="359571" y="44332"/>
                      </a:lnTo>
                      <a:lnTo>
                        <a:pt x="426268" y="21049"/>
                      </a:lnTo>
                      <a:close/>
                      <a:moveTo>
                        <a:pt x="467481" y="12492"/>
                      </a:moveTo>
                      <a:lnTo>
                        <a:pt x="452311" y="15642"/>
                      </a:lnTo>
                      <a:lnTo>
                        <a:pt x="460211" y="13198"/>
                      </a:lnTo>
                      <a:close/>
                      <a:moveTo>
                        <a:pt x="580987" y="0"/>
                      </a:moveTo>
                      <a:lnTo>
                        <a:pt x="740969" y="0"/>
                      </a:lnTo>
                      <a:lnTo>
                        <a:pt x="740969" y="28121"/>
                      </a:lnTo>
                      <a:lnTo>
                        <a:pt x="740969" y="290493"/>
                      </a:lnTo>
                      <a:lnTo>
                        <a:pt x="580987" y="290493"/>
                      </a:lnTo>
                      <a:cubicBezTo>
                        <a:pt x="540289" y="290493"/>
                        <a:pt x="502399" y="298212"/>
                        <a:pt x="467315" y="313648"/>
                      </a:cubicBezTo>
                      <a:lnTo>
                        <a:pt x="464958" y="314947"/>
                      </a:lnTo>
                      <a:lnTo>
                        <a:pt x="464954" y="314948"/>
                      </a:lnTo>
                      <a:lnTo>
                        <a:pt x="459713" y="317835"/>
                      </a:lnTo>
                      <a:lnTo>
                        <a:pt x="382297" y="370335"/>
                      </a:lnTo>
                      <a:lnTo>
                        <a:pt x="375747" y="375746"/>
                      </a:lnTo>
                      <a:cubicBezTo>
                        <a:pt x="349784" y="401708"/>
                        <a:pt x="329085" y="432581"/>
                        <a:pt x="313648" y="468367"/>
                      </a:cubicBezTo>
                      <a:cubicBezTo>
                        <a:pt x="298211" y="504152"/>
                        <a:pt x="290493" y="541692"/>
                        <a:pt x="290493" y="580986"/>
                      </a:cubicBezTo>
                      <a:lnTo>
                        <a:pt x="290493" y="624778"/>
                      </a:lnTo>
                      <a:lnTo>
                        <a:pt x="286283" y="582871"/>
                      </a:lnTo>
                      <a:lnTo>
                        <a:pt x="286283" y="582872"/>
                      </a:lnTo>
                      <a:lnTo>
                        <a:pt x="290493" y="624779"/>
                      </a:lnTo>
                      <a:lnTo>
                        <a:pt x="290493" y="1087903"/>
                      </a:lnTo>
                      <a:lnTo>
                        <a:pt x="290493" y="1138818"/>
                      </a:lnTo>
                      <a:lnTo>
                        <a:pt x="286283" y="1138818"/>
                      </a:lnTo>
                      <a:lnTo>
                        <a:pt x="0" y="1138818"/>
                      </a:lnTo>
                      <a:lnTo>
                        <a:pt x="0" y="580987"/>
                      </a:lnTo>
                      <a:lnTo>
                        <a:pt x="0" y="539501"/>
                      </a:lnTo>
                      <a:lnTo>
                        <a:pt x="7105" y="466306"/>
                      </a:lnTo>
                      <a:cubicBezTo>
                        <a:pt x="14648" y="428591"/>
                        <a:pt x="25962" y="392016"/>
                        <a:pt x="41048" y="356581"/>
                      </a:cubicBezTo>
                      <a:cubicBezTo>
                        <a:pt x="71220" y="285712"/>
                        <a:pt x="112619" y="223965"/>
                        <a:pt x="165244" y="171339"/>
                      </a:cubicBezTo>
                      <a:cubicBezTo>
                        <a:pt x="191557" y="145027"/>
                        <a:pt x="220150" y="121521"/>
                        <a:pt x="251024" y="100821"/>
                      </a:cubicBezTo>
                      <a:lnTo>
                        <a:pt x="329572" y="58430"/>
                      </a:lnTo>
                      <a:lnTo>
                        <a:pt x="350487" y="47143"/>
                      </a:lnTo>
                      <a:lnTo>
                        <a:pt x="359571" y="44333"/>
                      </a:lnTo>
                      <a:lnTo>
                        <a:pt x="452311" y="15643"/>
                      </a:lnTo>
                      <a:lnTo>
                        <a:pt x="467481" y="12493"/>
                      </a:lnTo>
                      <a:lnTo>
                        <a:pt x="502311" y="5262"/>
                      </a:lnTo>
                      <a:cubicBezTo>
                        <a:pt x="528098" y="1754"/>
                        <a:pt x="554323" y="0"/>
                        <a:pt x="580987" y="0"/>
                      </a:cubicBez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914126">
                    <a:defRPr/>
                  </a:pPr>
                  <a:endParaRPr lang="en-GB" sz="1799" kern="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86" name="Freeform: Shape 85">
                  <a:extLst>
                    <a:ext uri="{FF2B5EF4-FFF2-40B4-BE49-F238E27FC236}">
                      <a16:creationId xmlns:a16="http://schemas.microsoft.com/office/drawing/2014/main" id="{903AFFA5-7305-49ED-B07E-98294076AF22}"/>
                    </a:ext>
                  </a:extLst>
                </p:cNvPr>
                <p:cNvSpPr/>
                <p:nvPr/>
              </p:nvSpPr>
              <p:spPr>
                <a:xfrm>
                  <a:off x="3937123" y="2723624"/>
                  <a:ext cx="1138818" cy="11619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818" h="1161974">
                      <a:moveTo>
                        <a:pt x="0" y="0"/>
                      </a:moveTo>
                      <a:lnTo>
                        <a:pt x="1138818" y="0"/>
                      </a:lnTo>
                      <a:lnTo>
                        <a:pt x="549411" y="871481"/>
                      </a:lnTo>
                      <a:lnTo>
                        <a:pt x="1138818" y="871481"/>
                      </a:lnTo>
                      <a:lnTo>
                        <a:pt x="1138818" y="1161974"/>
                      </a:lnTo>
                      <a:lnTo>
                        <a:pt x="0" y="1161974"/>
                      </a:lnTo>
                      <a:lnTo>
                        <a:pt x="591512" y="290494"/>
                      </a:lnTo>
                      <a:lnTo>
                        <a:pt x="0" y="29049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914126">
                    <a:defRPr/>
                  </a:pPr>
                  <a:endParaRPr lang="en-GB" sz="1799" kern="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87" name="Freeform: Shape 86">
                  <a:extLst>
                    <a:ext uri="{FF2B5EF4-FFF2-40B4-BE49-F238E27FC236}">
                      <a16:creationId xmlns:a16="http://schemas.microsoft.com/office/drawing/2014/main" id="{813A3405-5798-4098-AD36-FCDC89FFAD82}"/>
                    </a:ext>
                  </a:extLst>
                </p:cNvPr>
                <p:cNvSpPr/>
                <p:nvPr/>
              </p:nvSpPr>
              <p:spPr>
                <a:xfrm>
                  <a:off x="5166953" y="2723624"/>
                  <a:ext cx="1157763" cy="11619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7763" h="1161974">
                      <a:moveTo>
                        <a:pt x="578881" y="0"/>
                      </a:moveTo>
                      <a:cubicBezTo>
                        <a:pt x="654662" y="0"/>
                        <a:pt x="727286" y="14736"/>
                        <a:pt x="796751" y="44206"/>
                      </a:cubicBezTo>
                      <a:cubicBezTo>
                        <a:pt x="866217" y="73676"/>
                        <a:pt x="927965" y="114023"/>
                        <a:pt x="981993" y="165245"/>
                      </a:cubicBezTo>
                      <a:cubicBezTo>
                        <a:pt x="1036023" y="216467"/>
                        <a:pt x="1078825" y="277513"/>
                        <a:pt x="1110400" y="348382"/>
                      </a:cubicBezTo>
                      <a:cubicBezTo>
                        <a:pt x="1141975" y="419251"/>
                        <a:pt x="1157763" y="496786"/>
                        <a:pt x="1157763" y="580987"/>
                      </a:cubicBezTo>
                      <a:cubicBezTo>
                        <a:pt x="1157763" y="660978"/>
                        <a:pt x="1142677" y="736408"/>
                        <a:pt x="1112505" y="807278"/>
                      </a:cubicBezTo>
                      <a:cubicBezTo>
                        <a:pt x="1082333" y="878147"/>
                        <a:pt x="1040935" y="939894"/>
                        <a:pt x="988309" y="992520"/>
                      </a:cubicBezTo>
                      <a:cubicBezTo>
                        <a:pt x="935683" y="1045145"/>
                        <a:pt x="874287" y="1086544"/>
                        <a:pt x="804119" y="1116716"/>
                      </a:cubicBezTo>
                      <a:cubicBezTo>
                        <a:pt x="733952" y="1146888"/>
                        <a:pt x="658872" y="1161974"/>
                        <a:pt x="578881" y="1161974"/>
                      </a:cubicBezTo>
                      <a:cubicBezTo>
                        <a:pt x="503101" y="1161974"/>
                        <a:pt x="430477" y="1147239"/>
                        <a:pt x="361012" y="1117769"/>
                      </a:cubicBezTo>
                      <a:cubicBezTo>
                        <a:pt x="291546" y="1088298"/>
                        <a:pt x="229799" y="1047952"/>
                        <a:pt x="175769" y="996730"/>
                      </a:cubicBezTo>
                      <a:cubicBezTo>
                        <a:pt x="121740" y="945507"/>
                        <a:pt x="78938" y="884462"/>
                        <a:pt x="47363" y="813593"/>
                      </a:cubicBezTo>
                      <a:cubicBezTo>
                        <a:pt x="15788" y="742723"/>
                        <a:pt x="0" y="665188"/>
                        <a:pt x="0" y="580987"/>
                      </a:cubicBezTo>
                      <a:cubicBezTo>
                        <a:pt x="0" y="500996"/>
                        <a:pt x="15086" y="425917"/>
                        <a:pt x="45258" y="355750"/>
                      </a:cubicBezTo>
                      <a:cubicBezTo>
                        <a:pt x="75430" y="285582"/>
                        <a:pt x="116829" y="224186"/>
                        <a:pt x="169454" y="171560"/>
                      </a:cubicBezTo>
                      <a:cubicBezTo>
                        <a:pt x="222080" y="118934"/>
                        <a:pt x="283477" y="77185"/>
                        <a:pt x="353644" y="46311"/>
                      </a:cubicBezTo>
                      <a:cubicBezTo>
                        <a:pt x="423811" y="15437"/>
                        <a:pt x="498891" y="0"/>
                        <a:pt x="578881" y="0"/>
                      </a:cubicBezTo>
                      <a:close/>
                      <a:moveTo>
                        <a:pt x="578881" y="290494"/>
                      </a:moveTo>
                      <a:cubicBezTo>
                        <a:pt x="538184" y="290494"/>
                        <a:pt x="500294" y="298212"/>
                        <a:pt x="465210" y="313649"/>
                      </a:cubicBezTo>
                      <a:cubicBezTo>
                        <a:pt x="430126" y="329086"/>
                        <a:pt x="399604" y="349785"/>
                        <a:pt x="373642" y="375747"/>
                      </a:cubicBezTo>
                      <a:cubicBezTo>
                        <a:pt x="347680" y="401709"/>
                        <a:pt x="326980" y="432583"/>
                        <a:pt x="311544" y="468368"/>
                      </a:cubicBezTo>
                      <a:cubicBezTo>
                        <a:pt x="296107" y="504154"/>
                        <a:pt x="288388" y="541693"/>
                        <a:pt x="288388" y="580987"/>
                      </a:cubicBezTo>
                      <a:cubicBezTo>
                        <a:pt x="288388" y="621685"/>
                        <a:pt x="296107" y="659575"/>
                        <a:pt x="311544" y="694659"/>
                      </a:cubicBezTo>
                      <a:cubicBezTo>
                        <a:pt x="326980" y="729742"/>
                        <a:pt x="347680" y="760265"/>
                        <a:pt x="373642" y="786227"/>
                      </a:cubicBezTo>
                      <a:cubicBezTo>
                        <a:pt x="399604" y="812189"/>
                        <a:pt x="430126" y="832889"/>
                        <a:pt x="465210" y="848325"/>
                      </a:cubicBezTo>
                      <a:cubicBezTo>
                        <a:pt x="500294" y="863762"/>
                        <a:pt x="538184" y="871481"/>
                        <a:pt x="578881" y="871481"/>
                      </a:cubicBezTo>
                      <a:cubicBezTo>
                        <a:pt x="618175" y="871481"/>
                        <a:pt x="655364" y="863762"/>
                        <a:pt x="690448" y="848325"/>
                      </a:cubicBezTo>
                      <a:cubicBezTo>
                        <a:pt x="725532" y="832889"/>
                        <a:pt x="756405" y="812189"/>
                        <a:pt x="783069" y="786227"/>
                      </a:cubicBezTo>
                      <a:cubicBezTo>
                        <a:pt x="809732" y="760265"/>
                        <a:pt x="830432" y="729742"/>
                        <a:pt x="845167" y="694659"/>
                      </a:cubicBezTo>
                      <a:cubicBezTo>
                        <a:pt x="859902" y="659575"/>
                        <a:pt x="867270" y="621685"/>
                        <a:pt x="867270" y="580987"/>
                      </a:cubicBezTo>
                      <a:cubicBezTo>
                        <a:pt x="867270" y="541693"/>
                        <a:pt x="859902" y="504154"/>
                        <a:pt x="845167" y="468368"/>
                      </a:cubicBezTo>
                      <a:cubicBezTo>
                        <a:pt x="830432" y="432583"/>
                        <a:pt x="809732" y="401709"/>
                        <a:pt x="783069" y="375747"/>
                      </a:cubicBezTo>
                      <a:cubicBezTo>
                        <a:pt x="756405" y="349785"/>
                        <a:pt x="725532" y="329086"/>
                        <a:pt x="690448" y="313649"/>
                      </a:cubicBezTo>
                      <a:cubicBezTo>
                        <a:pt x="655364" y="298212"/>
                        <a:pt x="618175" y="290494"/>
                        <a:pt x="578881" y="290494"/>
                      </a:cubicBez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914126">
                    <a:defRPr/>
                  </a:pPr>
                  <a:endParaRPr lang="en-GB" sz="1799" kern="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88" name="Freeform: Shape 87">
                  <a:extLst>
                    <a:ext uri="{FF2B5EF4-FFF2-40B4-BE49-F238E27FC236}">
                      <a16:creationId xmlns:a16="http://schemas.microsoft.com/office/drawing/2014/main" id="{A9F2003D-2AB2-431D-AFBB-677FF7297E92}"/>
                    </a:ext>
                  </a:extLst>
                </p:cNvPr>
                <p:cNvSpPr/>
                <p:nvPr/>
              </p:nvSpPr>
              <p:spPr>
                <a:xfrm>
                  <a:off x="2662878" y="2724367"/>
                  <a:ext cx="1159868" cy="11625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9868" h="1162593">
                      <a:moveTo>
                        <a:pt x="570462" y="310"/>
                      </a:moveTo>
                      <a:cubicBezTo>
                        <a:pt x="672906" y="-3199"/>
                        <a:pt x="772544" y="23114"/>
                        <a:pt x="869375" y="79248"/>
                      </a:cubicBezTo>
                      <a:lnTo>
                        <a:pt x="869375" y="1362"/>
                      </a:lnTo>
                      <a:lnTo>
                        <a:pt x="1159868" y="1362"/>
                      </a:lnTo>
                      <a:lnTo>
                        <a:pt x="1159868" y="1161231"/>
                      </a:lnTo>
                      <a:lnTo>
                        <a:pt x="869375" y="1161231"/>
                      </a:lnTo>
                      <a:lnTo>
                        <a:pt x="869375" y="1083345"/>
                      </a:lnTo>
                      <a:cubicBezTo>
                        <a:pt x="772544" y="1139479"/>
                        <a:pt x="672906" y="1165792"/>
                        <a:pt x="570462" y="1162284"/>
                      </a:cubicBezTo>
                      <a:cubicBezTo>
                        <a:pt x="468017" y="1158775"/>
                        <a:pt x="374343" y="1132813"/>
                        <a:pt x="289441" y="1084398"/>
                      </a:cubicBezTo>
                      <a:cubicBezTo>
                        <a:pt x="204538" y="1035982"/>
                        <a:pt x="135072" y="968271"/>
                        <a:pt x="81043" y="881263"/>
                      </a:cubicBezTo>
                      <a:cubicBezTo>
                        <a:pt x="27014" y="794255"/>
                        <a:pt x="0" y="694617"/>
                        <a:pt x="0" y="582349"/>
                      </a:cubicBezTo>
                      <a:cubicBezTo>
                        <a:pt x="0" y="470081"/>
                        <a:pt x="27014" y="370443"/>
                        <a:pt x="81043" y="283436"/>
                      </a:cubicBezTo>
                      <a:cubicBezTo>
                        <a:pt x="135072" y="196428"/>
                        <a:pt x="204538" y="128366"/>
                        <a:pt x="289441" y="79248"/>
                      </a:cubicBezTo>
                      <a:cubicBezTo>
                        <a:pt x="374343" y="30131"/>
                        <a:pt x="468017" y="3818"/>
                        <a:pt x="570462" y="310"/>
                      </a:cubicBezTo>
                      <a:close/>
                      <a:moveTo>
                        <a:pt x="578882" y="291856"/>
                      </a:moveTo>
                      <a:cubicBezTo>
                        <a:pt x="538185" y="291856"/>
                        <a:pt x="500294" y="299224"/>
                        <a:pt x="465210" y="313959"/>
                      </a:cubicBezTo>
                      <a:cubicBezTo>
                        <a:pt x="430127" y="328694"/>
                        <a:pt x="399604" y="349393"/>
                        <a:pt x="373642" y="376057"/>
                      </a:cubicBezTo>
                      <a:cubicBezTo>
                        <a:pt x="347680" y="402721"/>
                        <a:pt x="326980" y="433594"/>
                        <a:pt x="311544" y="468678"/>
                      </a:cubicBezTo>
                      <a:cubicBezTo>
                        <a:pt x="296107" y="503762"/>
                        <a:pt x="288388" y="541652"/>
                        <a:pt x="288388" y="582349"/>
                      </a:cubicBezTo>
                      <a:cubicBezTo>
                        <a:pt x="288388" y="623046"/>
                        <a:pt x="296107" y="660586"/>
                        <a:pt x="311544" y="694968"/>
                      </a:cubicBezTo>
                      <a:cubicBezTo>
                        <a:pt x="326980" y="729350"/>
                        <a:pt x="347680" y="759873"/>
                        <a:pt x="373642" y="786537"/>
                      </a:cubicBezTo>
                      <a:cubicBezTo>
                        <a:pt x="399604" y="813200"/>
                        <a:pt x="430127" y="833900"/>
                        <a:pt x="465210" y="848635"/>
                      </a:cubicBezTo>
                      <a:cubicBezTo>
                        <a:pt x="500294" y="863370"/>
                        <a:pt x="538185" y="870738"/>
                        <a:pt x="578882" y="870738"/>
                      </a:cubicBezTo>
                      <a:cubicBezTo>
                        <a:pt x="618176" y="870738"/>
                        <a:pt x="655013" y="863721"/>
                        <a:pt x="689395" y="849687"/>
                      </a:cubicBezTo>
                      <a:cubicBezTo>
                        <a:pt x="723778" y="835654"/>
                        <a:pt x="754300" y="816007"/>
                        <a:pt x="780964" y="790747"/>
                      </a:cubicBezTo>
                      <a:cubicBezTo>
                        <a:pt x="807628" y="765486"/>
                        <a:pt x="828678" y="736016"/>
                        <a:pt x="844115" y="702336"/>
                      </a:cubicBezTo>
                      <a:cubicBezTo>
                        <a:pt x="859552" y="668655"/>
                        <a:pt x="867972" y="632168"/>
                        <a:pt x="869375" y="592874"/>
                      </a:cubicBezTo>
                      <a:lnTo>
                        <a:pt x="869375" y="590769"/>
                      </a:lnTo>
                      <a:lnTo>
                        <a:pt x="869375" y="582349"/>
                      </a:lnTo>
                      <a:lnTo>
                        <a:pt x="869375" y="571824"/>
                      </a:lnTo>
                      <a:lnTo>
                        <a:pt x="869375" y="569719"/>
                      </a:lnTo>
                      <a:cubicBezTo>
                        <a:pt x="867972" y="530425"/>
                        <a:pt x="859552" y="493938"/>
                        <a:pt x="844115" y="460258"/>
                      </a:cubicBezTo>
                      <a:cubicBezTo>
                        <a:pt x="828678" y="426578"/>
                        <a:pt x="807628" y="397107"/>
                        <a:pt x="780964" y="371847"/>
                      </a:cubicBezTo>
                      <a:cubicBezTo>
                        <a:pt x="754300" y="346586"/>
                        <a:pt x="723778" y="326940"/>
                        <a:pt x="689395" y="312906"/>
                      </a:cubicBezTo>
                      <a:cubicBezTo>
                        <a:pt x="655013" y="298873"/>
                        <a:pt x="618176" y="291856"/>
                        <a:pt x="578882" y="291856"/>
                      </a:cubicBez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914126">
                    <a:defRPr/>
                  </a:pPr>
                  <a:endParaRPr lang="en-GB" sz="1799" kern="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</p:grpSp>
        </p:grp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D8670830-3F1E-4FF0-B507-F411DDAAF87E}"/>
                </a:ext>
              </a:extLst>
            </p:cNvPr>
            <p:cNvSpPr/>
            <p:nvPr/>
          </p:nvSpPr>
          <p:spPr>
            <a:xfrm>
              <a:off x="2150732" y="3363773"/>
              <a:ext cx="2048189" cy="416720"/>
            </a:xfrm>
            <a:prstGeom prst="rect">
              <a:avLst/>
            </a:prstGeom>
            <a:solidFill>
              <a:srgbClr val="682A7B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126">
                <a:defRPr/>
              </a:pPr>
              <a:r>
                <a:rPr lang="en-US" sz="1799" kern="0">
                  <a:solidFill>
                    <a:prstClr val="white"/>
                  </a:solidFill>
                  <a:latin typeface="Calibri" panose="020F0502020204030204"/>
                </a:rPr>
                <a:t>Razor Components</a:t>
              </a: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A144AF85-86AE-468E-A28E-E5C26E2B3745}"/>
                </a:ext>
              </a:extLst>
            </p:cNvPr>
            <p:cNvSpPr/>
            <p:nvPr/>
          </p:nvSpPr>
          <p:spPr>
            <a:xfrm>
              <a:off x="2150732" y="3810237"/>
              <a:ext cx="2048189" cy="290870"/>
            </a:xfrm>
            <a:prstGeom prst="rect">
              <a:avLst/>
            </a:prstGeom>
            <a:solidFill>
              <a:srgbClr val="682A7B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126">
                <a:defRPr/>
              </a:pPr>
              <a:r>
                <a:rPr lang="en-US" sz="1799" kern="0">
                  <a:solidFill>
                    <a:prstClr val="white"/>
                  </a:solidFill>
                  <a:latin typeface="Calibri" panose="020F0502020204030204"/>
                </a:rPr>
                <a:t>.NET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8226A6FC-55E9-4096-A952-0BF6E8F86DFE}"/>
              </a:ext>
            </a:extLst>
          </p:cNvPr>
          <p:cNvSpPr txBox="1"/>
          <p:nvPr/>
        </p:nvSpPr>
        <p:spPr>
          <a:xfrm>
            <a:off x="6642308" y="5896074"/>
            <a:ext cx="3695307" cy="43075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799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Included in .NET Core 3.0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42941FEC-C7FE-4EA8-899B-DF2A56358F74}"/>
              </a:ext>
            </a:extLst>
          </p:cNvPr>
          <p:cNvSpPr txBox="1"/>
          <p:nvPr/>
        </p:nvSpPr>
        <p:spPr>
          <a:xfrm>
            <a:off x="595309" y="5896073"/>
            <a:ext cx="3948197" cy="43075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799" i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Will ship in a future release</a:t>
            </a:r>
          </a:p>
        </p:txBody>
      </p:sp>
    </p:spTree>
    <p:extLst>
      <p:ext uri="{BB962C8B-B14F-4D97-AF65-F5344CB8AC3E}">
        <p14:creationId xmlns:p14="http://schemas.microsoft.com/office/powerpoint/2010/main" val="365416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135" grpId="0"/>
      <p:bldP spid="138" grpId="0"/>
      <p:bldP spid="141" grpId="0"/>
      <p:bldP spid="142" grpId="0"/>
      <p:bldP spid="4" grpId="0"/>
      <p:bldP spid="8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C663B8-0F9D-42B6-B15B-E1A3C4258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Blazor Approach Comparison</a:t>
            </a:r>
            <a:br>
              <a:rPr lang="en-US" b="1" dirty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endParaRPr lang="en-US" b="1" dirty="0">
              <a:solidFill>
                <a:schemeClr val="accent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590C682-65D6-9C4F-9653-EADD294DED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7161770"/>
              </p:ext>
            </p:extLst>
          </p:nvPr>
        </p:nvGraphicFramePr>
        <p:xfrm>
          <a:off x="1751012" y="1718733"/>
          <a:ext cx="8125884" cy="4450080"/>
        </p:xfrm>
        <a:graphic>
          <a:graphicData uri="http://schemas.openxmlformats.org/drawingml/2006/table">
            <a:tbl>
              <a:tblPr firstRow="1" firstCol="1" bandRow="1">
                <a:tableStyleId>{00A15C55-8517-42AA-B614-E9B94910E393}</a:tableStyleId>
              </a:tblPr>
              <a:tblGrid>
                <a:gridCol w="1014942">
                  <a:extLst>
                    <a:ext uri="{9D8B030D-6E8A-4147-A177-3AD203B41FA5}">
                      <a16:colId xmlns:a16="http://schemas.microsoft.com/office/drawing/2014/main" val="741179829"/>
                    </a:ext>
                  </a:extLst>
                </a:gridCol>
                <a:gridCol w="3276600">
                  <a:extLst>
                    <a:ext uri="{9D8B030D-6E8A-4147-A177-3AD203B41FA5}">
                      <a16:colId xmlns:a16="http://schemas.microsoft.com/office/drawing/2014/main" val="3814408069"/>
                    </a:ext>
                  </a:extLst>
                </a:gridCol>
                <a:gridCol w="3834342">
                  <a:extLst>
                    <a:ext uri="{9D8B030D-6E8A-4147-A177-3AD203B41FA5}">
                      <a16:colId xmlns:a16="http://schemas.microsoft.com/office/drawing/2014/main" val="27079777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000" dirty="0"/>
                        <a:t>Client-Side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000" dirty="0"/>
                        <a:t>Server-side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31610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Pros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Can run offline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Faster execution (within browser)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Debugging? </a:t>
                      </a:r>
                      <a:r>
                        <a:rPr lang="en-US" dirty="0">
                          <a:hlinkClick r:id="rId3"/>
                        </a:rPr>
                        <a:t>https://bit.ly/2OMUiz0</a:t>
                      </a:r>
                      <a:r>
                        <a:rPr lang="en-US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Startup timing is faster.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Supports full debugging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Supports every .NET API and library which runs with ASP.NET Core.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Works also with old browsers that don’t support </a:t>
                      </a:r>
                      <a:r>
                        <a:rPr lang="en-US" dirty="0" err="1"/>
                        <a:t>WebAssembly</a:t>
                      </a:r>
                      <a:r>
                        <a:rPr lang="en-US" dirty="0"/>
                        <a:t>, like Internet Explorer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13552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Cons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Longer startup timings (load .NET Framework &amp; Assemblies)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Does NOT run offline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Slower execution due to required constant connection with the server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39288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961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936E0-7065-4CEA-976E-A60B51925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WebAssembly.org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96BA56F-4E1A-4159-B1CB-608082B436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427412" y="2077402"/>
            <a:ext cx="7732858" cy="4114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EBE16A4-DE44-41F1-9FF8-E87E2AEC8A11}"/>
              </a:ext>
            </a:extLst>
          </p:cNvPr>
          <p:cNvSpPr txBox="1"/>
          <p:nvPr/>
        </p:nvSpPr>
        <p:spPr>
          <a:xfrm>
            <a:off x="4098203" y="6280070"/>
            <a:ext cx="6305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Documentation: </a:t>
            </a:r>
            <a:r>
              <a:rPr lang="en-US" dirty="0">
                <a:hlinkClick r:id="rId4"/>
              </a:rPr>
              <a:t>https://webassembly.org/docs/high-level-goals/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17B383-5CFF-40C6-A568-2A8D341D9D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3299" y="2077402"/>
            <a:ext cx="1390650" cy="647700"/>
          </a:xfrm>
          <a:prstGeom prst="rect">
            <a:avLst/>
          </a:prstGeom>
        </p:spPr>
      </p:pic>
      <p:sp>
        <p:nvSpPr>
          <p:cNvPr id="7" name="&quot;Not Allowed&quot; Symbol 6">
            <a:extLst>
              <a:ext uri="{FF2B5EF4-FFF2-40B4-BE49-F238E27FC236}">
                <a16:creationId xmlns:a16="http://schemas.microsoft.com/office/drawing/2014/main" id="{EE26D936-5D06-45A4-A4B5-270140BC055B}"/>
              </a:ext>
            </a:extLst>
          </p:cNvPr>
          <p:cNvSpPr/>
          <p:nvPr/>
        </p:nvSpPr>
        <p:spPr>
          <a:xfrm>
            <a:off x="1604571" y="1638299"/>
            <a:ext cx="1463040" cy="1525905"/>
          </a:xfrm>
          <a:prstGeom prst="noSmoking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6600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Digital Blue Tunnel 16x9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74228E6B-D70C-44BB-A81F-A245495F612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1511</Words>
  <Application>Microsoft Office PowerPoint</Application>
  <PresentationFormat>自定义</PresentationFormat>
  <Paragraphs>224</Paragraphs>
  <Slides>24</Slides>
  <Notes>17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34" baseType="lpstr">
      <vt:lpstr>汉仪智楷繁</vt:lpstr>
      <vt:lpstr>华文仿宋</vt:lpstr>
      <vt:lpstr>华文新魏</vt:lpstr>
      <vt:lpstr>Arial</vt:lpstr>
      <vt:lpstr>Calibri</vt:lpstr>
      <vt:lpstr>Consolas</vt:lpstr>
      <vt:lpstr>Corbel</vt:lpstr>
      <vt:lpstr>Segoe UI</vt:lpstr>
      <vt:lpstr>Segoe UI Semibold</vt:lpstr>
      <vt:lpstr>Digital Blue Tunnel 16x9</vt:lpstr>
      <vt:lpstr>C#全栈应用开发</vt:lpstr>
      <vt:lpstr>张善友</vt:lpstr>
      <vt:lpstr>PowerPoint 演示文稿</vt:lpstr>
      <vt:lpstr>.NET Core : A full stack solution </vt:lpstr>
      <vt:lpstr>Blazor</vt:lpstr>
      <vt:lpstr>Blazor</vt:lpstr>
      <vt:lpstr>Blazor on client or server </vt:lpstr>
      <vt:lpstr>Blazor Approach Comparison </vt:lpstr>
      <vt:lpstr>WebAssembly.org</vt:lpstr>
      <vt:lpstr>WebAssembly Working Group https://bit.ly/32yDOCP </vt:lpstr>
      <vt:lpstr>WebAssembly Compatibility </vt:lpstr>
      <vt:lpstr>How WebAssembly Works </vt:lpstr>
      <vt:lpstr>Worker Services</vt:lpstr>
      <vt:lpstr>Worker services</vt:lpstr>
      <vt:lpstr>gRPC</vt:lpstr>
      <vt:lpstr>Web API Design Styles </vt:lpstr>
      <vt:lpstr>What is gRPC </vt:lpstr>
      <vt:lpstr>gRPC Important Concepts </vt:lpstr>
      <vt:lpstr>Protobuf ---&gt; C#</vt:lpstr>
      <vt:lpstr>Also new in ASP.NET Core 3.0 </vt:lpstr>
      <vt:lpstr>References </vt:lpstr>
      <vt:lpstr>References </vt:lpstr>
      <vt:lpstr>Q&amp;A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2016-05-20T18:50:28Z</dcterms:created>
  <dcterms:modified xsi:type="dcterms:W3CDTF">2020-05-06T15:03:27Z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TC028952619991</vt:lpwstr>
  </property>
</Properties>
</file>